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5"/>
  </p:notesMasterIdLst>
  <p:handoutMasterIdLst>
    <p:handoutMasterId r:id="rId136"/>
  </p:handoutMasterIdLst>
  <p:sldIdLst>
    <p:sldId id="541" r:id="rId2"/>
    <p:sldId id="837" r:id="rId3"/>
    <p:sldId id="843" r:id="rId4"/>
    <p:sldId id="861" r:id="rId5"/>
    <p:sldId id="683" r:id="rId6"/>
    <p:sldId id="949" r:id="rId7"/>
    <p:sldId id="917" r:id="rId8"/>
    <p:sldId id="800" r:id="rId9"/>
    <p:sldId id="910" r:id="rId10"/>
    <p:sldId id="914" r:id="rId11"/>
    <p:sldId id="863" r:id="rId12"/>
    <p:sldId id="865" r:id="rId13"/>
    <p:sldId id="804" r:id="rId14"/>
    <p:sldId id="903" r:id="rId15"/>
    <p:sldId id="950" r:id="rId16"/>
    <p:sldId id="908" r:id="rId17"/>
    <p:sldId id="951" r:id="rId18"/>
    <p:sldId id="1027" r:id="rId19"/>
    <p:sldId id="913" r:id="rId20"/>
    <p:sldId id="909" r:id="rId21"/>
    <p:sldId id="915" r:id="rId22"/>
    <p:sldId id="916" r:id="rId23"/>
    <p:sldId id="876" r:id="rId24"/>
    <p:sldId id="877" r:id="rId25"/>
    <p:sldId id="688" r:id="rId26"/>
    <p:sldId id="801" r:id="rId27"/>
    <p:sldId id="894" r:id="rId28"/>
    <p:sldId id="878" r:id="rId29"/>
    <p:sldId id="845" r:id="rId30"/>
    <p:sldId id="834" r:id="rId31"/>
    <p:sldId id="802" r:id="rId32"/>
    <p:sldId id="718" r:id="rId33"/>
    <p:sldId id="875" r:id="rId34"/>
    <p:sldId id="981" r:id="rId35"/>
    <p:sldId id="809" r:id="rId36"/>
    <p:sldId id="980" r:id="rId37"/>
    <p:sldId id="871" r:id="rId38"/>
    <p:sldId id="806" r:id="rId39"/>
    <p:sldId id="808" r:id="rId40"/>
    <p:sldId id="715" r:id="rId41"/>
    <p:sldId id="719" r:id="rId42"/>
    <p:sldId id="879" r:id="rId43"/>
    <p:sldId id="1024" r:id="rId44"/>
    <p:sldId id="720" r:id="rId45"/>
    <p:sldId id="690" r:id="rId46"/>
    <p:sldId id="693" r:id="rId47"/>
    <p:sldId id="694" r:id="rId48"/>
    <p:sldId id="695" r:id="rId49"/>
    <p:sldId id="705" r:id="rId50"/>
    <p:sldId id="687" r:id="rId51"/>
    <p:sldId id="881" r:id="rId52"/>
    <p:sldId id="952" r:id="rId53"/>
    <p:sldId id="882" r:id="rId54"/>
    <p:sldId id="911" r:id="rId55"/>
    <p:sldId id="948" r:id="rId56"/>
    <p:sldId id="946" r:id="rId57"/>
    <p:sldId id="890" r:id="rId58"/>
    <p:sldId id="974" r:id="rId59"/>
    <p:sldId id="979" r:id="rId60"/>
    <p:sldId id="982" r:id="rId61"/>
    <p:sldId id="855" r:id="rId62"/>
    <p:sldId id="872" r:id="rId63"/>
    <p:sldId id="883" r:id="rId64"/>
    <p:sldId id="856" r:id="rId65"/>
    <p:sldId id="857" r:id="rId66"/>
    <p:sldId id="858" r:id="rId67"/>
    <p:sldId id="859" r:id="rId68"/>
    <p:sldId id="884" r:id="rId69"/>
    <p:sldId id="991" r:id="rId70"/>
    <p:sldId id="885" r:id="rId71"/>
    <p:sldId id="886" r:id="rId72"/>
    <p:sldId id="888" r:id="rId73"/>
    <p:sldId id="887" r:id="rId74"/>
    <p:sldId id="889" r:id="rId75"/>
    <p:sldId id="975" r:id="rId76"/>
    <p:sldId id="977" r:id="rId77"/>
    <p:sldId id="893" r:id="rId78"/>
    <p:sldId id="973" r:id="rId79"/>
    <p:sldId id="897" r:id="rId80"/>
    <p:sldId id="983" r:id="rId81"/>
    <p:sldId id="895" r:id="rId82"/>
    <p:sldId id="984" r:id="rId83"/>
    <p:sldId id="985" r:id="rId84"/>
    <p:sldId id="932" r:id="rId85"/>
    <p:sldId id="976" r:id="rId86"/>
    <p:sldId id="978" r:id="rId87"/>
    <p:sldId id="940" r:id="rId88"/>
    <p:sldId id="933" r:id="rId89"/>
    <p:sldId id="934" r:id="rId90"/>
    <p:sldId id="937" r:id="rId91"/>
    <p:sldId id="935" r:id="rId92"/>
    <p:sldId id="986" r:id="rId93"/>
    <p:sldId id="987" r:id="rId94"/>
    <p:sldId id="943" r:id="rId95"/>
    <p:sldId id="899" r:id="rId96"/>
    <p:sldId id="942" r:id="rId97"/>
    <p:sldId id="944" r:id="rId98"/>
    <p:sldId id="938" r:id="rId99"/>
    <p:sldId id="988" r:id="rId100"/>
    <p:sldId id="939" r:id="rId101"/>
    <p:sldId id="892" r:id="rId102"/>
    <p:sldId id="941" r:id="rId103"/>
    <p:sldId id="880" r:id="rId104"/>
    <p:sldId id="846" r:id="rId105"/>
    <p:sldId id="1033" r:id="rId106"/>
    <p:sldId id="891" r:id="rId107"/>
    <p:sldId id="847" r:id="rId108"/>
    <p:sldId id="848" r:id="rId109"/>
    <p:sldId id="992" r:id="rId110"/>
    <p:sldId id="931" r:id="rId111"/>
    <p:sldId id="900" r:id="rId112"/>
    <p:sldId id="993" r:id="rId113"/>
    <p:sldId id="851" r:id="rId114"/>
    <p:sldId id="990" r:id="rId115"/>
    <p:sldId id="989" r:id="rId116"/>
    <p:sldId id="852" r:id="rId117"/>
    <p:sldId id="696" r:id="rId118"/>
    <p:sldId id="959" r:id="rId119"/>
    <p:sldId id="1034" r:id="rId120"/>
    <p:sldId id="960" r:id="rId121"/>
    <p:sldId id="962" r:id="rId122"/>
    <p:sldId id="958" r:id="rId123"/>
    <p:sldId id="957" r:id="rId124"/>
    <p:sldId id="814" r:id="rId125"/>
    <p:sldId id="815" r:id="rId126"/>
    <p:sldId id="963" r:id="rId127"/>
    <p:sldId id="964" r:id="rId128"/>
    <p:sldId id="710" r:id="rId129"/>
    <p:sldId id="708" r:id="rId130"/>
    <p:sldId id="709" r:id="rId131"/>
    <p:sldId id="711" r:id="rId132"/>
    <p:sldId id="712" r:id="rId133"/>
    <p:sldId id="970" r:id="rId13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809" autoAdjust="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sorterViewPr>
    <p:cViewPr>
      <p:scale>
        <a:sx n="74" d="100"/>
        <a:sy n="74" d="100"/>
      </p:scale>
      <p:origin x="0" y="20118"/>
    </p:cViewPr>
  </p:sorterViewPr>
  <p:notesViewPr>
    <p:cSldViewPr>
      <p:cViewPr varScale="1">
        <p:scale>
          <a:sx n="56" d="100"/>
          <a:sy n="56" d="100"/>
        </p:scale>
        <p:origin x="-2874"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harts/_rels/chart1.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4"/>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37300014840635"/>
          <c:y val="4.4494281643091937E-2"/>
          <c:w val="0.71445528507527167"/>
          <c:h val="0.76865505951373692"/>
        </c:manualLayout>
      </c:layout>
      <c:barChart>
        <c:barDir val="col"/>
        <c:grouping val="clustered"/>
        <c:ser>
          <c:idx val="0"/>
          <c:order val="0"/>
          <c:tx>
            <c:strRef>
              <c:f>Sheet1!$B$1</c:f>
              <c:strCache>
                <c:ptCount val="1"/>
                <c:pt idx="0">
                  <c:v>Series 1</c:v>
                </c:pt>
              </c:strCache>
            </c:strRef>
          </c:tx>
          <c:cat>
            <c:strRef>
              <c:f>Sheet1!$A$2:$A$4</c:f>
              <c:strCache>
                <c:ptCount val="3"/>
                <c:pt idx="0">
                  <c:v>New system efficiency</c:v>
                </c:pt>
                <c:pt idx="1">
                  <c:v>20 yr system efficiency</c:v>
                </c:pt>
                <c:pt idx="2">
                  <c:v>20 yr module efficiency</c:v>
                </c:pt>
              </c:strCache>
            </c:strRef>
          </c:cat>
          <c:val>
            <c:numRef>
              <c:f>Sheet1!$B$2:$B$4</c:f>
              <c:numCache>
                <c:formatCode>0.0%</c:formatCode>
                <c:ptCount val="3"/>
                <c:pt idx="0" formatCode="0%">
                  <c:v>0.77000000000000768</c:v>
                </c:pt>
                <c:pt idx="1">
                  <c:v>0.61100000000000065</c:v>
                </c:pt>
                <c:pt idx="2" formatCode="0%">
                  <c:v>0.8</c:v>
                </c:pt>
              </c:numCache>
            </c:numRef>
          </c:val>
        </c:ser>
        <c:dLbls>
          <c:showVal val="1"/>
        </c:dLbls>
        <c:gapWidth val="359"/>
        <c:axId val="70878336"/>
        <c:axId val="70879872"/>
      </c:barChart>
      <c:catAx>
        <c:axId val="70878336"/>
        <c:scaling>
          <c:orientation val="minMax"/>
        </c:scaling>
        <c:axPos val="b"/>
        <c:majorTickMark val="none"/>
        <c:tickLblPos val="nextTo"/>
        <c:txPr>
          <a:bodyPr/>
          <a:lstStyle/>
          <a:p>
            <a:pPr>
              <a:defRPr sz="1400"/>
            </a:pPr>
            <a:endParaRPr lang="en-US"/>
          </a:p>
        </c:txPr>
        <c:crossAx val="70879872"/>
        <c:crosses val="autoZero"/>
        <c:auto val="1"/>
        <c:lblAlgn val="ctr"/>
        <c:lblOffset val="100"/>
      </c:catAx>
      <c:valAx>
        <c:axId val="70879872"/>
        <c:scaling>
          <c:orientation val="minMax"/>
          <c:max val="1"/>
        </c:scaling>
        <c:axPos val="l"/>
        <c:numFmt formatCode="0%" sourceLinked="1"/>
        <c:tickLblPos val="nextTo"/>
        <c:crossAx val="70878336"/>
        <c:crosses val="autoZero"/>
        <c:crossBetween val="between"/>
        <c:majorUnit val="0.2"/>
      </c:valAx>
    </c:plotArea>
    <c:plotVisOnly val="1"/>
  </c:chart>
  <c:txPr>
    <a:bodyPr/>
    <a:lstStyle/>
    <a:p>
      <a:pPr>
        <a:defRPr sz="1800"/>
      </a:pPr>
      <a:endParaRPr lang="en-US"/>
    </a:p>
  </c:txPr>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endParaRPr lang="en-JM"/>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3F9E235D-E351-49AB-80E4-6394AB22C492}" type="datetimeFigureOut">
              <a:rPr lang="en-JM"/>
              <a:pPr>
                <a:defRPr/>
              </a:pPr>
              <a:t>09/05/2013</a:t>
            </a:fld>
            <a:endParaRPr lang="en-JM"/>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en-JM"/>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057A8F27-CB2A-45F8-9370-E6EC539CCC8B}" type="slidenum">
              <a:rPr lang="en-JM"/>
              <a:pPr>
                <a:defRPr/>
              </a:pPr>
              <a:t>‹#›</a:t>
            </a:fld>
            <a:endParaRPr lang="en-JM"/>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45C8910C-4FE3-40A1-864D-4E2B7428791B}" type="datetimeFigureOut">
              <a:rPr lang="en-US"/>
              <a:pPr>
                <a:defRPr/>
              </a:pPr>
              <a:t>5/9/2013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18ABB561-069C-4FB0-B6F5-99AA94E00DC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bwMode="auto">
          <a:noFill/>
          <a:ln>
            <a:solidFill>
              <a:srgbClr val="000000"/>
            </a:solidFill>
            <a:miter lim="800000"/>
            <a:headEnd/>
            <a:tailEnd/>
          </a:ln>
        </p:spPr>
      </p:sp>
      <p:sp>
        <p:nvSpPr>
          <p:cNvPr id="188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63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90EC34D-D36A-47F5-846F-8A3E85E6021A}" type="slidenum">
              <a:rPr lang="en-US" smtClean="0"/>
              <a:pPr>
                <a:defRPr/>
              </a:pPr>
              <a:t>122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10" descr="4098885-md"/>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3731" name="Rectangle 2"/>
          <p:cNvSpPr>
            <a:spLocks noGrp="1" noChangeArrowheads="1"/>
          </p:cNvSpPr>
          <p:nvPr>
            <p:ph type="ctrTitle"/>
          </p:nvPr>
        </p:nvSpPr>
        <p:spPr>
          <a:xfrm>
            <a:off x="685800" y="2130425"/>
            <a:ext cx="7772400" cy="1470025"/>
          </a:xfrm>
        </p:spPr>
        <p:txBody>
          <a:bodyPr/>
          <a:lstStyle>
            <a:lvl1pPr>
              <a:defRPr smtClean="0">
                <a:solidFill>
                  <a:schemeClr val="bg1"/>
                </a:solidFill>
              </a:defRPr>
            </a:lvl1pPr>
          </a:lstStyle>
          <a:p>
            <a:r>
              <a:rPr lang="en-US" dirty="0" smtClean="0"/>
              <a:t>Click to edit Master title style</a:t>
            </a:r>
          </a:p>
        </p:txBody>
      </p:sp>
      <p:sp>
        <p:nvSpPr>
          <p:cNvPr id="73732" name="Rectangle 3"/>
          <p:cNvSpPr>
            <a:spLocks noGrp="1" noChangeArrowheads="1"/>
          </p:cNvSpPr>
          <p:nvPr>
            <p:ph type="subTitle" idx="1"/>
          </p:nvPr>
        </p:nvSpPr>
        <p:spPr>
          <a:xfrm>
            <a:off x="1371600" y="3886200"/>
            <a:ext cx="6400800" cy="1752600"/>
          </a:xfrm>
        </p:spPr>
        <p:txBody>
          <a:bodyPr/>
          <a:lstStyle>
            <a:lvl1pPr marL="0" indent="0" algn="ctr">
              <a:buFontTx/>
              <a:buNone/>
              <a:defRPr smtClean="0"/>
            </a:lvl1pPr>
          </a:lstStyle>
          <a:p>
            <a:r>
              <a:rPr lang="en-US"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r>
              <a:rPr lang="en-US"/>
              <a:t>9 September 2011</a:t>
            </a:r>
          </a:p>
        </p:txBody>
      </p:sp>
      <p:sp>
        <p:nvSpPr>
          <p:cNvPr id="6" name="Rectangle 5"/>
          <p:cNvSpPr>
            <a:spLocks noGrp="1" noChangeArrowheads="1"/>
          </p:cNvSpPr>
          <p:nvPr>
            <p:ph type="ftr" sz="quarter" idx="11"/>
          </p:nvPr>
        </p:nvSpPr>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p:txBody>
          <a:bodyPr/>
          <a:lstStyle>
            <a:lvl1pPr>
              <a:defRPr/>
            </a:lvl1pPr>
          </a:lstStyle>
          <a:p>
            <a:pPr>
              <a:defRPr/>
            </a:pPr>
            <a:fld id="{FE21E062-0071-47BC-A00E-EA2CF138AD2C}"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E7BB8477-1384-4310-88E0-26FFB0AF47B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4AD1B9AD-E790-4198-89F2-F0E6691071F0}"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722FF0B3-2165-4F63-BE5D-1FD04AC83501}"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A370468A-1B40-457C-93E0-EE77FC7325B6}"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sz="2800"/>
            </a:lvl1p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sz="1200"/>
            </a:lvl1pPr>
          </a:lstStyle>
          <a:p>
            <a:pPr>
              <a:defRPr/>
            </a:pPr>
            <a:r>
              <a:rPr lang="en-US"/>
              <a:t>9 September 2011</a:t>
            </a:r>
          </a:p>
        </p:txBody>
      </p:sp>
      <p:sp>
        <p:nvSpPr>
          <p:cNvPr id="7" name="Rectangle 5"/>
          <p:cNvSpPr>
            <a:spLocks noGrp="1" noChangeArrowheads="1"/>
          </p:cNvSpPr>
          <p:nvPr>
            <p:ph type="ftr" sz="quarter" idx="11"/>
          </p:nvPr>
        </p:nvSpPr>
        <p:spPr/>
        <p:txBody>
          <a:bodyPr/>
          <a:lstStyle>
            <a:lvl1pPr>
              <a:defRPr sz="1200"/>
            </a:lvl1pPr>
          </a:lstStyle>
          <a:p>
            <a:pPr>
              <a:defRPr/>
            </a:pPr>
            <a:r>
              <a:rPr lang="en-US"/>
              <a:t>www.edbodmer.com</a:t>
            </a:r>
          </a:p>
        </p:txBody>
      </p:sp>
      <p:sp>
        <p:nvSpPr>
          <p:cNvPr id="8" name="Rectangle 6"/>
          <p:cNvSpPr>
            <a:spLocks noGrp="1" noChangeArrowheads="1"/>
          </p:cNvSpPr>
          <p:nvPr>
            <p:ph type="sldNum" sz="quarter" idx="12"/>
          </p:nvPr>
        </p:nvSpPr>
        <p:spPr/>
        <p:txBody>
          <a:bodyPr/>
          <a:lstStyle>
            <a:lvl1pPr>
              <a:defRPr sz="1200"/>
            </a:lvl1pPr>
          </a:lstStyle>
          <a:p>
            <a:pPr>
              <a:defRPr/>
            </a:pPr>
            <a:fld id="{9FE58F43-2F1C-4EF3-84F7-A2FDC92A8D5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2946" name="Rectangle 2"/>
          <p:cNvSpPr>
            <a:spLocks noGrp="1" noChangeArrowheads="1"/>
          </p:cNvSpPr>
          <p:nvPr>
            <p:ph type="ctrTitle"/>
          </p:nvPr>
        </p:nvSpPr>
        <p:spPr>
          <a:xfrm>
            <a:off x="762000" y="3657600"/>
            <a:ext cx="7772400" cy="1470025"/>
          </a:xfrm>
        </p:spPr>
        <p:txBody>
          <a:bodyPr/>
          <a:lstStyle>
            <a:lvl1pPr>
              <a:defRPr>
                <a:solidFill>
                  <a:schemeClr val="bg1"/>
                </a:solidFill>
              </a:defRPr>
            </a:lvl1p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5" name="Rectangle 6"/>
          <p:cNvSpPr>
            <a:spLocks noGrp="1" noChangeArrowheads="1"/>
          </p:cNvSpPr>
          <p:nvPr>
            <p:ph type="sldNum" sz="quarter" idx="12"/>
          </p:nvPr>
        </p:nvSpPr>
        <p:spPr>
          <a:ln/>
        </p:spPr>
        <p:txBody>
          <a:bodyPr/>
          <a:lstStyle>
            <a:lvl1pPr>
              <a:defRPr/>
            </a:lvl1pPr>
          </a:lstStyle>
          <a:p>
            <a:pPr>
              <a:defRPr/>
            </a:pPr>
            <a:fld id="{90695EC5-4E4F-403D-81B3-617F01782EA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EF440079-6F60-4A97-9F8A-53CC58741B97}"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6" name="Rectangle 6"/>
          <p:cNvSpPr>
            <a:spLocks noGrp="1" noChangeArrowheads="1"/>
          </p:cNvSpPr>
          <p:nvPr>
            <p:ph type="sldNum" sz="quarter" idx="12"/>
          </p:nvPr>
        </p:nvSpPr>
        <p:spPr>
          <a:ln/>
        </p:spPr>
        <p:txBody>
          <a:bodyPr/>
          <a:lstStyle>
            <a:lvl1pPr>
              <a:defRPr/>
            </a:lvl1pPr>
          </a:lstStyle>
          <a:p>
            <a:pPr>
              <a:defRPr/>
            </a:pPr>
            <a:fld id="{008F4745-AE16-44EB-832F-CB2C48E6160B}"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735BD47E-015B-44EC-8DC9-6D3C2F70219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9" name="Rectangle 6"/>
          <p:cNvSpPr>
            <a:spLocks noGrp="1" noChangeArrowheads="1"/>
          </p:cNvSpPr>
          <p:nvPr>
            <p:ph type="sldNum" sz="quarter" idx="12"/>
          </p:nvPr>
        </p:nvSpPr>
        <p:spPr>
          <a:ln/>
        </p:spPr>
        <p:txBody>
          <a:bodyPr/>
          <a:lstStyle>
            <a:lvl1pPr>
              <a:defRPr/>
            </a:lvl1pPr>
          </a:lstStyle>
          <a:p>
            <a:pPr>
              <a:defRPr/>
            </a:pPr>
            <a:fld id="{C5155807-E504-40E3-8489-915DC310272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5" name="Rectangle 6"/>
          <p:cNvSpPr>
            <a:spLocks noGrp="1" noChangeArrowheads="1"/>
          </p:cNvSpPr>
          <p:nvPr>
            <p:ph type="sldNum" sz="quarter" idx="12"/>
          </p:nvPr>
        </p:nvSpPr>
        <p:spPr>
          <a:ln/>
        </p:spPr>
        <p:txBody>
          <a:bodyPr/>
          <a:lstStyle>
            <a:lvl1pPr>
              <a:defRPr/>
            </a:lvl1pPr>
          </a:lstStyle>
          <a:p>
            <a:pPr>
              <a:defRPr/>
            </a:pPr>
            <a:fld id="{B736CA63-002D-4BC8-8484-F76323A7C1D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4" name="Rectangle 6"/>
          <p:cNvSpPr>
            <a:spLocks noGrp="1" noChangeArrowheads="1"/>
          </p:cNvSpPr>
          <p:nvPr>
            <p:ph type="sldNum" sz="quarter" idx="12"/>
          </p:nvPr>
        </p:nvSpPr>
        <p:spPr>
          <a:ln/>
        </p:spPr>
        <p:txBody>
          <a:bodyPr/>
          <a:lstStyle>
            <a:lvl1pPr>
              <a:defRPr/>
            </a:lvl1pPr>
          </a:lstStyle>
          <a:p>
            <a:pPr>
              <a:defRPr/>
            </a:pPr>
            <a:fld id="{415CFDBA-BB9F-45E9-BA02-4DF01001615F}"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9 September 2011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www.edbodmer.com</a:t>
            </a:r>
          </a:p>
        </p:txBody>
      </p:sp>
      <p:sp>
        <p:nvSpPr>
          <p:cNvPr id="7" name="Rectangle 6"/>
          <p:cNvSpPr>
            <a:spLocks noGrp="1" noChangeArrowheads="1"/>
          </p:cNvSpPr>
          <p:nvPr>
            <p:ph type="sldNum" sz="quarter" idx="12"/>
          </p:nvPr>
        </p:nvSpPr>
        <p:spPr>
          <a:ln/>
        </p:spPr>
        <p:txBody>
          <a:bodyPr/>
          <a:lstStyle>
            <a:lvl1pPr>
              <a:defRPr/>
            </a:lvl1pPr>
          </a:lstStyle>
          <a:p>
            <a:pPr>
              <a:defRPr/>
            </a:pPr>
            <a:fld id="{01CC01D3-1AA3-4B2F-8A67-57B417B148D4}"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r>
              <a:rPr lang="en-US"/>
              <a:t>9 September 2011</a:t>
            </a: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r>
              <a:rPr lang="en-US"/>
              <a:t>www.edbodmer.com</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85EE30D4-184B-4E1D-B3D5-EF2DDA7B3B7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97"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 id="2147484095" r:id="rId12"/>
    <p:sldLayoutId id="2147484096" r:id="rId13"/>
    <p:sldLayoutId id="2147484098" r:id="rId14"/>
  </p:sldLayoutIdLst>
  <p:hf hdr="0"/>
  <p:txStyles>
    <p:titleStyle>
      <a:lvl1pPr algn="ctr" rtl="0" eaLnBrk="0" fontAlgn="base" hangingPunct="0">
        <a:spcBef>
          <a:spcPct val="0"/>
        </a:spcBef>
        <a:spcAft>
          <a:spcPct val="0"/>
        </a:spcAft>
        <a:defRPr sz="3200">
          <a:solidFill>
            <a:srgbClr val="0000FF"/>
          </a:solidFill>
          <a:latin typeface="+mj-lt"/>
          <a:ea typeface="+mj-ea"/>
          <a:cs typeface="+mj-cs"/>
        </a:defRPr>
      </a:lvl1pPr>
      <a:lvl2pPr algn="ctr" rtl="0" eaLnBrk="0" fontAlgn="base" hangingPunct="0">
        <a:spcBef>
          <a:spcPct val="0"/>
        </a:spcBef>
        <a:spcAft>
          <a:spcPct val="0"/>
        </a:spcAft>
        <a:defRPr sz="3200">
          <a:solidFill>
            <a:srgbClr val="0000FF"/>
          </a:solidFill>
          <a:latin typeface="Arial" charset="0"/>
        </a:defRPr>
      </a:lvl2pPr>
      <a:lvl3pPr algn="ctr" rtl="0" eaLnBrk="0" fontAlgn="base" hangingPunct="0">
        <a:spcBef>
          <a:spcPct val="0"/>
        </a:spcBef>
        <a:spcAft>
          <a:spcPct val="0"/>
        </a:spcAft>
        <a:defRPr sz="3200">
          <a:solidFill>
            <a:srgbClr val="0000FF"/>
          </a:solidFill>
          <a:latin typeface="Arial" charset="0"/>
        </a:defRPr>
      </a:lvl3pPr>
      <a:lvl4pPr algn="ctr" rtl="0" eaLnBrk="0" fontAlgn="base" hangingPunct="0">
        <a:spcBef>
          <a:spcPct val="0"/>
        </a:spcBef>
        <a:spcAft>
          <a:spcPct val="0"/>
        </a:spcAft>
        <a:defRPr sz="3200">
          <a:solidFill>
            <a:srgbClr val="0000FF"/>
          </a:solidFill>
          <a:latin typeface="Arial" charset="0"/>
        </a:defRPr>
      </a:lvl4pPr>
      <a:lvl5pPr algn="ctr" rtl="0" eaLnBrk="0" fontAlgn="base" hangingPunct="0">
        <a:spcBef>
          <a:spcPct val="0"/>
        </a:spcBef>
        <a:spcAft>
          <a:spcPct val="0"/>
        </a:spcAft>
        <a:defRPr sz="3200">
          <a:solidFill>
            <a:srgbClr val="0000FF"/>
          </a:solidFill>
          <a:latin typeface="Arial" charset="0"/>
        </a:defRPr>
      </a:lvl5pPr>
      <a:lvl6pPr marL="457200" algn="ctr" rtl="0" fontAlgn="base">
        <a:spcBef>
          <a:spcPct val="0"/>
        </a:spcBef>
        <a:spcAft>
          <a:spcPct val="0"/>
        </a:spcAft>
        <a:defRPr sz="3200">
          <a:solidFill>
            <a:srgbClr val="0000FF"/>
          </a:solidFill>
          <a:latin typeface="Arial" charset="0"/>
        </a:defRPr>
      </a:lvl6pPr>
      <a:lvl7pPr marL="914400" algn="ctr" rtl="0" fontAlgn="base">
        <a:spcBef>
          <a:spcPct val="0"/>
        </a:spcBef>
        <a:spcAft>
          <a:spcPct val="0"/>
        </a:spcAft>
        <a:defRPr sz="3200">
          <a:solidFill>
            <a:srgbClr val="0000FF"/>
          </a:solidFill>
          <a:latin typeface="Arial" charset="0"/>
        </a:defRPr>
      </a:lvl7pPr>
      <a:lvl8pPr marL="1371600" algn="ctr" rtl="0" fontAlgn="base">
        <a:spcBef>
          <a:spcPct val="0"/>
        </a:spcBef>
        <a:spcAft>
          <a:spcPct val="0"/>
        </a:spcAft>
        <a:defRPr sz="3200">
          <a:solidFill>
            <a:srgbClr val="0000FF"/>
          </a:solidFill>
          <a:latin typeface="Arial" charset="0"/>
        </a:defRPr>
      </a:lvl8pPr>
      <a:lvl9pPr marL="1828800" algn="ctr" rtl="0" fontAlgn="base">
        <a:spcBef>
          <a:spcPct val="0"/>
        </a:spcBef>
        <a:spcAft>
          <a:spcPct val="0"/>
        </a:spcAft>
        <a:defRPr sz="3200">
          <a:solidFill>
            <a:srgbClr val="0000FF"/>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hyperlink" Target="http://rredc.nrel.gov/solar/old_data/nsrdb/1961-1990/" TargetMode="External"/><Relationship Id="rId7" Type="http://schemas.openxmlformats.org/officeDocument/2006/relationships/hyperlink" Target="http://www.nrel.gov/rredc/pvwatts/" TargetMode="External"/><Relationship Id="rId2" Type="http://schemas.openxmlformats.org/officeDocument/2006/relationships/hyperlink" Target="http://rredc.nrel.gov/solar/old_data/nsrdb/" TargetMode="External"/><Relationship Id="rId1" Type="http://schemas.openxmlformats.org/officeDocument/2006/relationships/slideLayout" Target="../slideLayouts/slideLayout3.xml"/><Relationship Id="rId6" Type="http://schemas.openxmlformats.org/officeDocument/2006/relationships/hyperlink" Target="ftp://ftp.ncdc.noaa.gov/pub/data/nsrdb-solar" TargetMode="External"/><Relationship Id="rId5" Type="http://schemas.openxmlformats.org/officeDocument/2006/relationships/hyperlink" Target="http://rredc.nrel.gov/solar/old_data/nsrdb/1961-1990/tmy2/" TargetMode="External"/><Relationship Id="rId4" Type="http://schemas.openxmlformats.org/officeDocument/2006/relationships/hyperlink" Target="http://rredc.nrel.gov/solar/old_data/nsrdb/1991-2005/"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www.clypg.com.cn/en/"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en.hnr.com.cn/"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2.xml"/><Relationship Id="rId5" Type="http://schemas.openxmlformats.org/officeDocument/2006/relationships/image" Target="../media/image21.wmf"/><Relationship Id="rId4" Type="http://schemas.openxmlformats.org/officeDocument/2006/relationships/image" Target="../media/image2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wmf"/><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www.btrdb.de/btrdb/default.htm" TargetMode="External"/><Relationship Id="rId3" Type="http://schemas.openxmlformats.org/officeDocument/2006/relationships/hyperlink" Target="http://www.kma.go.kr/kor/weather/climate/climate_03_01.jsp?a=0&amp;b=20&amp;c=1&amp;pop=temp_avg_135-2004.htm" TargetMode="External"/><Relationship Id="rId7" Type="http://schemas.openxmlformats.org/officeDocument/2006/relationships/hyperlink" Target="http://lwf.ncdc.noaa.gov/oa/ncdc.html" TargetMode="External"/><Relationship Id="rId2" Type="http://schemas.openxmlformats.org/officeDocument/2006/relationships/hyperlink" Target="http://www.knmi.nl/" TargetMode="External"/><Relationship Id="rId1" Type="http://schemas.openxmlformats.org/officeDocument/2006/relationships/slideLayout" Target="../slideLayouts/slideLayout3.xml"/><Relationship Id="rId6" Type="http://schemas.openxmlformats.org/officeDocument/2006/relationships/hyperlink" Target="http://www.ndbc.noaa.gov/station" TargetMode="External"/><Relationship Id="rId5" Type="http://schemas.openxmlformats.org/officeDocument/2006/relationships/hyperlink" Target="http://www.ndbc.noaa.gov/station_history.phtml?station=41018" TargetMode="External"/><Relationship Id="rId10" Type="http://schemas.openxmlformats.org/officeDocument/2006/relationships/hyperlink" Target="http://home01.wxs.nl/~windsh/windexen.html" TargetMode="External"/><Relationship Id="rId4" Type="http://schemas.openxmlformats.org/officeDocument/2006/relationships/hyperlink" Target="http://www.knmi.nl/samenw/hydra" TargetMode="External"/><Relationship Id="rId9" Type="http://schemas.openxmlformats.org/officeDocument/2006/relationships/hyperlink" Target="http://www.vindstat.dk/Excel_ark/Vindindeks.xls"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p:txBody>
          <a:bodyPr/>
          <a:lstStyle/>
          <a:p>
            <a:pPr eaLnBrk="1" hangingPunct="1"/>
            <a:r>
              <a:rPr lang="en-US"/>
              <a:t>Renewable Resource Assessment</a:t>
            </a:r>
          </a:p>
        </p:txBody>
      </p:sp>
      <p:sp>
        <p:nvSpPr>
          <p:cNvPr id="5123" name="Date Placeholder 1"/>
          <p:cNvSpPr>
            <a:spLocks noGrp="1"/>
          </p:cNvSpPr>
          <p:nvPr>
            <p:ph type="dt" sz="quarter" idx="10"/>
          </p:nvPr>
        </p:nvSpPr>
        <p:spPr/>
        <p:txBody>
          <a:bodyPr/>
          <a:lstStyle/>
          <a:p>
            <a:pPr>
              <a:defRPr/>
            </a:pPr>
            <a:r>
              <a:rPr lang="en-US" smtClean="0"/>
              <a:t>9 September 2011</a:t>
            </a:r>
          </a:p>
        </p:txBody>
      </p:sp>
      <p:sp>
        <p:nvSpPr>
          <p:cNvPr id="5124" name="Footer Placeholder 2"/>
          <p:cNvSpPr>
            <a:spLocks noGrp="1"/>
          </p:cNvSpPr>
          <p:nvPr>
            <p:ph type="ftr" sz="quarter" idx="11"/>
          </p:nvPr>
        </p:nvSpPr>
        <p:spPr/>
        <p:txBody>
          <a:bodyPr/>
          <a:lstStyle/>
          <a:p>
            <a:pPr>
              <a:defRPr/>
            </a:pPr>
            <a:r>
              <a:rPr lang="en-US" smtClean="0"/>
              <a:t>www.edbodmer.com</a:t>
            </a:r>
          </a:p>
        </p:txBody>
      </p:sp>
      <p:sp>
        <p:nvSpPr>
          <p:cNvPr id="5125" name="Slide Number Placeholder 3"/>
          <p:cNvSpPr>
            <a:spLocks noGrp="1"/>
          </p:cNvSpPr>
          <p:nvPr>
            <p:ph type="sldNum" sz="quarter" idx="12"/>
          </p:nvPr>
        </p:nvSpPr>
        <p:spPr/>
        <p:txBody>
          <a:bodyPr/>
          <a:lstStyle/>
          <a:p>
            <a:pPr>
              <a:defRPr/>
            </a:pPr>
            <a:fld id="{4A9E1E43-AD84-45CD-B59A-C3C034930205}" type="slidenum">
              <a:rPr lang="en-US" smtClean="0"/>
              <a:pPr>
                <a:defRPr/>
              </a:pPr>
              <a:t>1</a:t>
            </a:fld>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mtClean="0"/>
              <a:t>UK Wind Index in 2010 – 10% below Average</a:t>
            </a:r>
          </a:p>
        </p:txBody>
      </p:sp>
      <p:sp>
        <p:nvSpPr>
          <p:cNvPr id="14339" name="Date Placeholder 3"/>
          <p:cNvSpPr>
            <a:spLocks noGrp="1"/>
          </p:cNvSpPr>
          <p:nvPr>
            <p:ph type="dt" sz="quarter" idx="10"/>
          </p:nvPr>
        </p:nvSpPr>
        <p:spPr/>
        <p:txBody>
          <a:bodyPr/>
          <a:lstStyle/>
          <a:p>
            <a:pPr>
              <a:defRPr/>
            </a:pPr>
            <a:r>
              <a:rPr lang="en-US" smtClean="0"/>
              <a:t>9 September 2011</a:t>
            </a:r>
          </a:p>
        </p:txBody>
      </p:sp>
      <p:sp>
        <p:nvSpPr>
          <p:cNvPr id="14340" name="Footer Placeholder 4"/>
          <p:cNvSpPr>
            <a:spLocks noGrp="1"/>
          </p:cNvSpPr>
          <p:nvPr>
            <p:ph type="ftr" sz="quarter" idx="11"/>
          </p:nvPr>
        </p:nvSpPr>
        <p:spPr/>
        <p:txBody>
          <a:bodyPr/>
          <a:lstStyle/>
          <a:p>
            <a:pPr>
              <a:defRPr/>
            </a:pPr>
            <a:r>
              <a:rPr lang="en-US" smtClean="0"/>
              <a:t>www.edbodmer.com</a:t>
            </a:r>
          </a:p>
        </p:txBody>
      </p:sp>
      <p:sp>
        <p:nvSpPr>
          <p:cNvPr id="14341" name="Slide Number Placeholder 5"/>
          <p:cNvSpPr>
            <a:spLocks noGrp="1"/>
          </p:cNvSpPr>
          <p:nvPr>
            <p:ph type="sldNum" sz="quarter" idx="12"/>
          </p:nvPr>
        </p:nvSpPr>
        <p:spPr/>
        <p:txBody>
          <a:bodyPr/>
          <a:lstStyle/>
          <a:p>
            <a:pPr>
              <a:defRPr/>
            </a:pPr>
            <a:fld id="{22A8982D-68F0-43ED-9C38-D18FD3D58220}" type="slidenum">
              <a:rPr lang="en-US" smtClean="0"/>
              <a:pPr>
                <a:defRPr/>
              </a:pPr>
              <a:t>10</a:t>
            </a:fld>
            <a:endParaRPr lang="en-US" smtClean="0"/>
          </a:p>
        </p:txBody>
      </p:sp>
      <p:pic>
        <p:nvPicPr>
          <p:cNvPr id="40966" name="Picture 2"/>
          <p:cNvPicPr>
            <a:picLocks noGrp="1" noChangeAspect="1" noChangeArrowheads="1"/>
          </p:cNvPicPr>
          <p:nvPr>
            <p:ph idx="1"/>
          </p:nvPr>
        </p:nvPicPr>
        <p:blipFill>
          <a:blip r:embed="rId2" cstate="print"/>
          <a:srcRect/>
          <a:stretch>
            <a:fillRect/>
          </a:stretch>
        </p:blipFill>
        <p:spPr>
          <a:xfrm>
            <a:off x="547688" y="1600200"/>
            <a:ext cx="8048625" cy="4525963"/>
          </a:xfr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r>
              <a:rPr lang="en-US" smtClean="0"/>
              <a:t>Effect of Icing on Power Curve</a:t>
            </a:r>
          </a:p>
        </p:txBody>
      </p:sp>
      <p:sp>
        <p:nvSpPr>
          <p:cNvPr id="88067" name="Date Placeholder 3"/>
          <p:cNvSpPr>
            <a:spLocks noGrp="1"/>
          </p:cNvSpPr>
          <p:nvPr>
            <p:ph type="dt" sz="quarter" idx="10"/>
          </p:nvPr>
        </p:nvSpPr>
        <p:spPr/>
        <p:txBody>
          <a:bodyPr/>
          <a:lstStyle/>
          <a:p>
            <a:pPr>
              <a:defRPr/>
            </a:pPr>
            <a:r>
              <a:rPr lang="en-US" smtClean="0"/>
              <a:t>9 September 2011</a:t>
            </a:r>
          </a:p>
        </p:txBody>
      </p:sp>
      <p:sp>
        <p:nvSpPr>
          <p:cNvPr id="88068" name="Footer Placeholder 4"/>
          <p:cNvSpPr>
            <a:spLocks noGrp="1"/>
          </p:cNvSpPr>
          <p:nvPr>
            <p:ph type="ftr" sz="quarter" idx="11"/>
          </p:nvPr>
        </p:nvSpPr>
        <p:spPr/>
        <p:txBody>
          <a:bodyPr/>
          <a:lstStyle/>
          <a:p>
            <a:pPr>
              <a:defRPr/>
            </a:pPr>
            <a:r>
              <a:rPr lang="en-US" smtClean="0"/>
              <a:t>www.edbodmer.com</a:t>
            </a:r>
          </a:p>
        </p:txBody>
      </p:sp>
      <p:sp>
        <p:nvSpPr>
          <p:cNvPr id="88069" name="Slide Number Placeholder 5"/>
          <p:cNvSpPr>
            <a:spLocks noGrp="1"/>
          </p:cNvSpPr>
          <p:nvPr>
            <p:ph type="sldNum" sz="quarter" idx="12"/>
          </p:nvPr>
        </p:nvSpPr>
        <p:spPr/>
        <p:txBody>
          <a:bodyPr/>
          <a:lstStyle/>
          <a:p>
            <a:pPr>
              <a:defRPr/>
            </a:pPr>
            <a:fld id="{BF2F7269-A92B-48B0-B783-A5D76DC64E8C}" type="slidenum">
              <a:rPr lang="en-US" smtClean="0"/>
              <a:pPr>
                <a:defRPr/>
              </a:pPr>
              <a:t>100</a:t>
            </a:fld>
            <a:endParaRPr lang="en-US" smtClean="0"/>
          </a:p>
        </p:txBody>
      </p:sp>
      <p:pic>
        <p:nvPicPr>
          <p:cNvPr id="133126" name="Picture 3"/>
          <p:cNvPicPr>
            <a:picLocks noChangeAspect="1" noChangeArrowheads="1"/>
          </p:cNvPicPr>
          <p:nvPr/>
        </p:nvPicPr>
        <p:blipFill>
          <a:blip r:embed="rId2" cstate="print"/>
          <a:srcRect/>
          <a:stretch>
            <a:fillRect/>
          </a:stretch>
        </p:blipFill>
        <p:spPr bwMode="auto">
          <a:xfrm>
            <a:off x="304800" y="1438275"/>
            <a:ext cx="8639175" cy="4857750"/>
          </a:xfrm>
          <a:prstGeom prst="rect">
            <a:avLst/>
          </a:prstGeom>
          <a:noFill/>
          <a:ln w="9525">
            <a:noFill/>
            <a:miter lim="800000"/>
            <a:headEnd/>
            <a:tailEnd/>
          </a:ln>
        </p:spPr>
      </p:pic>
      <p:sp>
        <p:nvSpPr>
          <p:cNvPr id="7" name="Rectangle 6"/>
          <p:cNvSpPr/>
          <p:nvPr/>
        </p:nvSpPr>
        <p:spPr>
          <a:xfrm>
            <a:off x="8610600" y="1295400"/>
            <a:ext cx="533400" cy="5000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6"/>
          <p:cNvSpPr>
            <a:spLocks noGrp="1"/>
          </p:cNvSpPr>
          <p:nvPr>
            <p:ph type="ctrTitle"/>
          </p:nvPr>
        </p:nvSpPr>
        <p:spPr/>
        <p:txBody>
          <a:bodyPr/>
          <a:lstStyle/>
          <a:p>
            <a:r>
              <a:rPr lang="en-US"/>
              <a:t>Actual versus Estimated Power Production</a:t>
            </a:r>
            <a:endParaRPr lang="en-JM"/>
          </a:p>
        </p:txBody>
      </p:sp>
      <p:sp>
        <p:nvSpPr>
          <p:cNvPr id="89091" name="Date Placeholder 3"/>
          <p:cNvSpPr>
            <a:spLocks noGrp="1"/>
          </p:cNvSpPr>
          <p:nvPr>
            <p:ph type="dt" sz="quarter" idx="10"/>
          </p:nvPr>
        </p:nvSpPr>
        <p:spPr/>
        <p:txBody>
          <a:bodyPr/>
          <a:lstStyle/>
          <a:p>
            <a:pPr>
              <a:defRPr/>
            </a:pPr>
            <a:r>
              <a:rPr lang="en-US" smtClean="0"/>
              <a:t>9 September 2011</a:t>
            </a:r>
          </a:p>
        </p:txBody>
      </p:sp>
      <p:sp>
        <p:nvSpPr>
          <p:cNvPr id="89092" name="Footer Placeholder 4"/>
          <p:cNvSpPr>
            <a:spLocks noGrp="1"/>
          </p:cNvSpPr>
          <p:nvPr>
            <p:ph type="ftr" sz="quarter" idx="11"/>
          </p:nvPr>
        </p:nvSpPr>
        <p:spPr/>
        <p:txBody>
          <a:bodyPr/>
          <a:lstStyle/>
          <a:p>
            <a:pPr>
              <a:defRPr/>
            </a:pPr>
            <a:r>
              <a:rPr lang="en-US" smtClean="0"/>
              <a:t>www.edbodmer.com</a:t>
            </a:r>
          </a:p>
        </p:txBody>
      </p:sp>
      <p:sp>
        <p:nvSpPr>
          <p:cNvPr id="89093" name="Slide Number Placeholder 5"/>
          <p:cNvSpPr>
            <a:spLocks noGrp="1"/>
          </p:cNvSpPr>
          <p:nvPr>
            <p:ph type="sldNum" sz="quarter" idx="12"/>
          </p:nvPr>
        </p:nvSpPr>
        <p:spPr/>
        <p:txBody>
          <a:bodyPr/>
          <a:lstStyle/>
          <a:p>
            <a:pPr>
              <a:defRPr/>
            </a:pPr>
            <a:fld id="{F9AA03DF-1592-4A3E-9108-1A7C4F3FF1DC}" type="slidenum">
              <a:rPr lang="en-US" smtClean="0"/>
              <a:pPr>
                <a:defRPr/>
              </a:pPr>
              <a:t>101</a:t>
            </a:fld>
            <a:endParaRPr lang="en-US" smtClean="0"/>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5"/>
          <p:cNvSpPr>
            <a:spLocks noGrp="1"/>
          </p:cNvSpPr>
          <p:nvPr>
            <p:ph type="title"/>
          </p:nvPr>
        </p:nvSpPr>
        <p:spPr/>
        <p:txBody>
          <a:bodyPr/>
          <a:lstStyle/>
          <a:p>
            <a:r>
              <a:rPr lang="en-US" smtClean="0"/>
              <a:t>Optimistic Estimates in Wind Studies</a:t>
            </a:r>
          </a:p>
        </p:txBody>
      </p:sp>
      <p:sp>
        <p:nvSpPr>
          <p:cNvPr id="135171" name="Content Placeholder 6"/>
          <p:cNvSpPr>
            <a:spLocks noGrp="1"/>
          </p:cNvSpPr>
          <p:nvPr>
            <p:ph idx="1"/>
          </p:nvPr>
        </p:nvSpPr>
        <p:spPr/>
        <p:txBody>
          <a:bodyPr/>
          <a:lstStyle/>
          <a:p>
            <a:r>
              <a:rPr lang="en-US" smtClean="0"/>
              <a:t>In 2008, an industry-wide tendency was recognized for pre-construction P50 performance estimates to be higher than actual performance; </a:t>
            </a:r>
          </a:p>
          <a:p>
            <a:pPr lvl="1"/>
            <a:r>
              <a:rPr lang="en-US" smtClean="0"/>
              <a:t>over-projection of turbine availability was identified as a significant contributor to this error.</a:t>
            </a:r>
          </a:p>
          <a:p>
            <a:pPr lvl="1"/>
            <a:endParaRPr lang="en-US" smtClean="0"/>
          </a:p>
          <a:p>
            <a:r>
              <a:rPr lang="en-US" smtClean="0"/>
              <a:t>Johnson C, Tindal A, LeBlanc M, Graves A &amp; Harman K, Validation of GH North American</a:t>
            </a:r>
          </a:p>
          <a:p>
            <a:r>
              <a:rPr lang="en-US" smtClean="0"/>
              <a:t>Energy Predictions by Comparison to Actual Production, 2008 AWEA WINDPOWER</a:t>
            </a:r>
          </a:p>
          <a:p>
            <a:r>
              <a:rPr lang="en-US" smtClean="0"/>
              <a:t>Conference, June 2008.</a:t>
            </a:r>
          </a:p>
        </p:txBody>
      </p:sp>
      <p:sp>
        <p:nvSpPr>
          <p:cNvPr id="90116" name="Date Placeholder 2"/>
          <p:cNvSpPr>
            <a:spLocks noGrp="1"/>
          </p:cNvSpPr>
          <p:nvPr>
            <p:ph type="dt" sz="quarter" idx="10"/>
          </p:nvPr>
        </p:nvSpPr>
        <p:spPr/>
        <p:txBody>
          <a:bodyPr/>
          <a:lstStyle/>
          <a:p>
            <a:pPr>
              <a:defRPr/>
            </a:pPr>
            <a:r>
              <a:rPr lang="en-US" smtClean="0"/>
              <a:t>9 September 2011</a:t>
            </a:r>
          </a:p>
        </p:txBody>
      </p:sp>
      <p:sp>
        <p:nvSpPr>
          <p:cNvPr id="90117" name="Footer Placeholder 3"/>
          <p:cNvSpPr>
            <a:spLocks noGrp="1"/>
          </p:cNvSpPr>
          <p:nvPr>
            <p:ph type="ftr" sz="quarter" idx="11"/>
          </p:nvPr>
        </p:nvSpPr>
        <p:spPr/>
        <p:txBody>
          <a:bodyPr/>
          <a:lstStyle/>
          <a:p>
            <a:pPr>
              <a:defRPr/>
            </a:pPr>
            <a:r>
              <a:rPr lang="en-US" smtClean="0"/>
              <a:t>www.edbodmer.com</a:t>
            </a:r>
          </a:p>
        </p:txBody>
      </p:sp>
      <p:sp>
        <p:nvSpPr>
          <p:cNvPr id="90118" name="Slide Number Placeholder 4"/>
          <p:cNvSpPr>
            <a:spLocks noGrp="1"/>
          </p:cNvSpPr>
          <p:nvPr>
            <p:ph type="sldNum" sz="quarter" idx="12"/>
          </p:nvPr>
        </p:nvSpPr>
        <p:spPr/>
        <p:txBody>
          <a:bodyPr/>
          <a:lstStyle/>
          <a:p>
            <a:pPr>
              <a:defRPr/>
            </a:pPr>
            <a:fld id="{D622E075-CD81-4B5D-9192-3ECD89583180}" type="slidenum">
              <a:rPr lang="en-US" smtClean="0"/>
              <a:pPr>
                <a:defRPr/>
              </a:pPr>
              <a:t>102</a:t>
            </a:fld>
            <a:endParaRPr lang="en-US"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idx="4294967295"/>
          </p:nvPr>
        </p:nvSpPr>
        <p:spPr/>
        <p:txBody>
          <a:bodyPr/>
          <a:lstStyle/>
          <a:p>
            <a:r>
              <a:rPr lang="en-US" smtClean="0"/>
              <a:t>Factors that Affect Wind Production and Estimates</a:t>
            </a:r>
          </a:p>
        </p:txBody>
      </p:sp>
      <p:sp>
        <p:nvSpPr>
          <p:cNvPr id="136195" name="Rectangle 3"/>
          <p:cNvSpPr>
            <a:spLocks noGrp="1" noChangeArrowheads="1"/>
          </p:cNvSpPr>
          <p:nvPr>
            <p:ph type="body" idx="4294967295"/>
          </p:nvPr>
        </p:nvSpPr>
        <p:spPr/>
        <p:txBody>
          <a:bodyPr/>
          <a:lstStyle/>
          <a:p>
            <a:pPr>
              <a:lnSpc>
                <a:spcPct val="90000"/>
              </a:lnSpc>
            </a:pPr>
            <a:r>
              <a:rPr lang="en-US" sz="2400" smtClean="0"/>
              <a:t>Incorrect Wind Speed Estimates</a:t>
            </a:r>
          </a:p>
          <a:p>
            <a:pPr>
              <a:lnSpc>
                <a:spcPct val="90000"/>
              </a:lnSpc>
            </a:pPr>
            <a:r>
              <a:rPr lang="en-US" sz="2400" smtClean="0"/>
              <a:t>Incorrect Power Curves</a:t>
            </a:r>
          </a:p>
          <a:p>
            <a:pPr>
              <a:lnSpc>
                <a:spcPct val="90000"/>
              </a:lnSpc>
            </a:pPr>
            <a:r>
              <a:rPr lang="en-US" sz="2400" smtClean="0"/>
              <a:t>Incorrect Site Condition Estimates</a:t>
            </a:r>
          </a:p>
          <a:p>
            <a:pPr lvl="1">
              <a:lnSpc>
                <a:spcPct val="90000"/>
              </a:lnSpc>
            </a:pPr>
            <a:r>
              <a:rPr lang="en-US" sz="2000" smtClean="0"/>
              <a:t>roughness classes, described as smooth, moderate, rough, and very rough. </a:t>
            </a:r>
          </a:p>
          <a:p>
            <a:pPr lvl="1">
              <a:lnSpc>
                <a:spcPct val="90000"/>
              </a:lnSpc>
            </a:pPr>
            <a:r>
              <a:rPr lang="en-US" sz="2000" smtClean="0"/>
              <a:t>These terrain classes affect the estimated wind shear exponent and effective ground level.</a:t>
            </a:r>
          </a:p>
          <a:p>
            <a:pPr>
              <a:lnSpc>
                <a:spcPct val="90000"/>
              </a:lnSpc>
            </a:pPr>
            <a:r>
              <a:rPr lang="en-US" sz="2400" smtClean="0"/>
              <a:t>Weibull shape factor</a:t>
            </a:r>
          </a:p>
          <a:p>
            <a:pPr>
              <a:lnSpc>
                <a:spcPct val="90000"/>
              </a:lnSpc>
            </a:pPr>
            <a:r>
              <a:rPr lang="en-US" sz="2400" smtClean="0"/>
              <a:t>Other loss factors </a:t>
            </a:r>
          </a:p>
          <a:p>
            <a:pPr lvl="1">
              <a:lnSpc>
                <a:spcPct val="90000"/>
              </a:lnSpc>
            </a:pPr>
            <a:r>
              <a:rPr lang="en-US" sz="2000" smtClean="0"/>
              <a:t>(e.g., voltage drop, blade weathering). </a:t>
            </a:r>
          </a:p>
        </p:txBody>
      </p:sp>
      <p:sp>
        <p:nvSpPr>
          <p:cNvPr id="91140" name="Date Placeholder 1"/>
          <p:cNvSpPr>
            <a:spLocks noGrp="1"/>
          </p:cNvSpPr>
          <p:nvPr>
            <p:ph type="dt" sz="quarter" idx="10"/>
          </p:nvPr>
        </p:nvSpPr>
        <p:spPr/>
        <p:txBody>
          <a:bodyPr/>
          <a:lstStyle/>
          <a:p>
            <a:pPr>
              <a:defRPr/>
            </a:pPr>
            <a:r>
              <a:rPr lang="en-US" smtClean="0"/>
              <a:t>9 September 2011</a:t>
            </a:r>
          </a:p>
        </p:txBody>
      </p:sp>
      <p:sp>
        <p:nvSpPr>
          <p:cNvPr id="91141" name="Footer Placeholder 2"/>
          <p:cNvSpPr>
            <a:spLocks noGrp="1"/>
          </p:cNvSpPr>
          <p:nvPr>
            <p:ph type="ftr" sz="quarter" idx="11"/>
          </p:nvPr>
        </p:nvSpPr>
        <p:spPr/>
        <p:txBody>
          <a:bodyPr/>
          <a:lstStyle/>
          <a:p>
            <a:pPr>
              <a:defRPr/>
            </a:pPr>
            <a:r>
              <a:rPr lang="en-US" smtClean="0"/>
              <a:t>www.edbodmer.com</a:t>
            </a:r>
          </a:p>
        </p:txBody>
      </p:sp>
      <p:sp>
        <p:nvSpPr>
          <p:cNvPr id="91142" name="Slide Number Placeholder 3"/>
          <p:cNvSpPr>
            <a:spLocks noGrp="1"/>
          </p:cNvSpPr>
          <p:nvPr>
            <p:ph type="sldNum" sz="quarter" idx="12"/>
          </p:nvPr>
        </p:nvSpPr>
        <p:spPr/>
        <p:txBody>
          <a:bodyPr/>
          <a:lstStyle/>
          <a:p>
            <a:pPr>
              <a:defRPr/>
            </a:pPr>
            <a:fld id="{45AD8B25-4C25-4C52-B22D-416F6B9CDDA3}" type="slidenum">
              <a:rPr lang="en-US" smtClean="0"/>
              <a:pPr>
                <a:defRPr/>
              </a:pPr>
              <a:t>103</a:t>
            </a:fld>
            <a:endParaRPr lang="en-US"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idx="4294967295"/>
          </p:nvPr>
        </p:nvSpPr>
        <p:spPr/>
        <p:txBody>
          <a:bodyPr/>
          <a:lstStyle/>
          <a:p>
            <a:r>
              <a:rPr lang="en-US" smtClean="0"/>
              <a:t>Relative Production</a:t>
            </a:r>
          </a:p>
        </p:txBody>
      </p:sp>
      <p:sp>
        <p:nvSpPr>
          <p:cNvPr id="137219" name="Rectangle 3"/>
          <p:cNvSpPr>
            <a:spLocks noGrp="1" noChangeArrowheads="1"/>
          </p:cNvSpPr>
          <p:nvPr>
            <p:ph type="body" idx="4294967295"/>
          </p:nvPr>
        </p:nvSpPr>
        <p:spPr/>
        <p:txBody>
          <a:bodyPr/>
          <a:lstStyle/>
          <a:p>
            <a:pPr>
              <a:lnSpc>
                <a:spcPct val="80000"/>
              </a:lnSpc>
            </a:pPr>
            <a:r>
              <a:rPr lang="en-US" sz="1800" smtClean="0"/>
              <a:t>Relative Production: Relative production (RP) is used to describe the actual performance of a small wind system compared to its predicted energy output. This metric demonstrates how well a small wind system’s future energy output can be predicted based on available estimating techniques, micrositing, wind speeds, and turbine information. Relative production is calculated as follows:</a:t>
            </a:r>
          </a:p>
          <a:p>
            <a:pPr>
              <a:lnSpc>
                <a:spcPct val="80000"/>
              </a:lnSpc>
            </a:pPr>
            <a:endParaRPr lang="en-US" sz="1800" smtClean="0"/>
          </a:p>
          <a:p>
            <a:pPr>
              <a:lnSpc>
                <a:spcPct val="80000"/>
              </a:lnSpc>
            </a:pPr>
            <a:r>
              <a:rPr lang="en-US" sz="1800" smtClean="0"/>
              <a:t> RP =  AEPpredicted/RP = AEPactual</a:t>
            </a:r>
          </a:p>
          <a:p>
            <a:pPr>
              <a:lnSpc>
                <a:spcPct val="80000"/>
              </a:lnSpc>
            </a:pPr>
            <a:endParaRPr lang="en-US" sz="1800" smtClean="0"/>
          </a:p>
          <a:p>
            <a:pPr>
              <a:lnSpc>
                <a:spcPct val="80000"/>
              </a:lnSpc>
            </a:pPr>
            <a:r>
              <a:rPr lang="en-US" sz="1800" smtClean="0"/>
              <a:t>RP is calculated by dividing observed annual energy production by the predicted annual energy production. For example, if a system was predicted to produce 10,000 kWh per year and onsite meter readings indicated an AEP of 5,000 kWh, the relative production for that system would be 50 percent. </a:t>
            </a:r>
          </a:p>
          <a:p>
            <a:pPr>
              <a:lnSpc>
                <a:spcPct val="80000"/>
              </a:lnSpc>
            </a:pPr>
            <a:r>
              <a:rPr lang="en-US" sz="1800" smtClean="0"/>
              <a:t>The benefit of using RP as a metric is that, by using estimated output as a basis, it implicitly includes some normalization for wind speed, turbine efficiency, and terrain conditions. </a:t>
            </a:r>
          </a:p>
        </p:txBody>
      </p:sp>
      <p:sp>
        <p:nvSpPr>
          <p:cNvPr id="92164" name="Date Placeholder 1"/>
          <p:cNvSpPr>
            <a:spLocks noGrp="1"/>
          </p:cNvSpPr>
          <p:nvPr>
            <p:ph type="dt" sz="quarter" idx="10"/>
          </p:nvPr>
        </p:nvSpPr>
        <p:spPr/>
        <p:txBody>
          <a:bodyPr/>
          <a:lstStyle/>
          <a:p>
            <a:pPr>
              <a:defRPr/>
            </a:pPr>
            <a:r>
              <a:rPr lang="en-US" smtClean="0"/>
              <a:t>9 September 2011</a:t>
            </a:r>
          </a:p>
        </p:txBody>
      </p:sp>
      <p:sp>
        <p:nvSpPr>
          <p:cNvPr id="92165" name="Footer Placeholder 2"/>
          <p:cNvSpPr>
            <a:spLocks noGrp="1"/>
          </p:cNvSpPr>
          <p:nvPr>
            <p:ph type="ftr" sz="quarter" idx="11"/>
          </p:nvPr>
        </p:nvSpPr>
        <p:spPr/>
        <p:txBody>
          <a:bodyPr/>
          <a:lstStyle/>
          <a:p>
            <a:pPr>
              <a:defRPr/>
            </a:pPr>
            <a:r>
              <a:rPr lang="en-US" smtClean="0"/>
              <a:t>www.edbodmer.com</a:t>
            </a:r>
          </a:p>
        </p:txBody>
      </p:sp>
      <p:sp>
        <p:nvSpPr>
          <p:cNvPr id="92166" name="Slide Number Placeholder 3"/>
          <p:cNvSpPr>
            <a:spLocks noGrp="1"/>
          </p:cNvSpPr>
          <p:nvPr>
            <p:ph type="sldNum" sz="quarter" idx="12"/>
          </p:nvPr>
        </p:nvSpPr>
        <p:spPr/>
        <p:txBody>
          <a:bodyPr/>
          <a:lstStyle/>
          <a:p>
            <a:pPr>
              <a:defRPr/>
            </a:pPr>
            <a:fld id="{F79F4A69-36D1-429D-8119-68459C1737F4}" type="slidenum">
              <a:rPr lang="en-US" smtClean="0"/>
              <a:pPr>
                <a:defRPr/>
              </a:pPr>
              <a:t>104</a:t>
            </a:fld>
            <a:endParaRPr lang="en-US" smtClean="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smtClean="0"/>
              <a:t>Missing the P90</a:t>
            </a:r>
          </a:p>
        </p:txBody>
      </p:sp>
      <p:pic>
        <p:nvPicPr>
          <p:cNvPr id="138243" name="Picture 4"/>
          <p:cNvPicPr>
            <a:picLocks noGrp="1" noChangeAspect="1" noChangeArrowheads="1"/>
          </p:cNvPicPr>
          <p:nvPr>
            <p:ph type="body" idx="1"/>
          </p:nvPr>
        </p:nvPicPr>
        <p:blipFill>
          <a:blip r:embed="rId2" cstate="print"/>
          <a:srcRect/>
          <a:stretch>
            <a:fillRect/>
          </a:stretch>
        </p:blipFill>
        <p:spPr>
          <a:xfrm>
            <a:off x="1219200" y="1600200"/>
            <a:ext cx="7162800" cy="4876800"/>
          </a:xfrm>
          <a:noFill/>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5"/>
          <p:cNvSpPr>
            <a:spLocks noGrp="1"/>
          </p:cNvSpPr>
          <p:nvPr>
            <p:ph type="title"/>
          </p:nvPr>
        </p:nvSpPr>
        <p:spPr/>
        <p:txBody>
          <a:bodyPr/>
          <a:lstStyle/>
          <a:p>
            <a:r>
              <a:rPr lang="en-US" smtClean="0"/>
              <a:t>S&amp;P Comments on Actual and Projected Wind Speeds</a:t>
            </a:r>
            <a:endParaRPr lang="en-JM" smtClean="0"/>
          </a:p>
        </p:txBody>
      </p:sp>
      <p:sp>
        <p:nvSpPr>
          <p:cNvPr id="139267" name="Content Placeholder 6"/>
          <p:cNvSpPr>
            <a:spLocks noGrp="1"/>
          </p:cNvSpPr>
          <p:nvPr>
            <p:ph idx="1"/>
          </p:nvPr>
        </p:nvSpPr>
        <p:spPr/>
        <p:txBody>
          <a:bodyPr/>
          <a:lstStyle/>
          <a:p>
            <a:r>
              <a:rPr lang="en-US" sz="2000" smtClean="0"/>
              <a:t>Assumptions may be wrong in any project financing, but for wind projects that only receive payments if there is wind, the wind forecast provides a principal uncertainty. </a:t>
            </a:r>
          </a:p>
          <a:p>
            <a:r>
              <a:rPr lang="en-US" sz="2000" smtClean="0"/>
              <a:t>In many cases there is insufficient historical wind data to support an extrapolation of wind production for the next 20 years. </a:t>
            </a:r>
            <a:r>
              <a:rPr lang="en-US" sz="2000" b="1" i="1" smtClean="0"/>
              <a:t>Unfortunately, there is no public database available that compares actual wind outturn with the initial forecasts for individual projects.</a:t>
            </a:r>
            <a:r>
              <a:rPr lang="en-US" sz="2000" smtClean="0"/>
              <a:t> Research conducted in the industry provided general statements that few, if any, wind projects have defaulted. This apparently reassuring conclusion may, however, not be based on Standard &amp; Poor's definition of default, which includes any missed or deferred payment of interest and principal, restructuring, or restatement of the terms and conditions of the debt that would lead to an economic loss.</a:t>
            </a:r>
            <a:endParaRPr lang="en-JM" sz="2000" smtClean="0"/>
          </a:p>
        </p:txBody>
      </p:sp>
      <p:sp>
        <p:nvSpPr>
          <p:cNvPr id="93188" name="Date Placeholder 2"/>
          <p:cNvSpPr>
            <a:spLocks noGrp="1"/>
          </p:cNvSpPr>
          <p:nvPr>
            <p:ph type="dt" sz="quarter" idx="10"/>
          </p:nvPr>
        </p:nvSpPr>
        <p:spPr/>
        <p:txBody>
          <a:bodyPr/>
          <a:lstStyle/>
          <a:p>
            <a:pPr>
              <a:defRPr/>
            </a:pPr>
            <a:r>
              <a:rPr lang="en-US" smtClean="0"/>
              <a:t>9 September 2011</a:t>
            </a:r>
          </a:p>
        </p:txBody>
      </p:sp>
      <p:sp>
        <p:nvSpPr>
          <p:cNvPr id="93189" name="Footer Placeholder 3"/>
          <p:cNvSpPr>
            <a:spLocks noGrp="1"/>
          </p:cNvSpPr>
          <p:nvPr>
            <p:ph type="ftr" sz="quarter" idx="11"/>
          </p:nvPr>
        </p:nvSpPr>
        <p:spPr/>
        <p:txBody>
          <a:bodyPr/>
          <a:lstStyle/>
          <a:p>
            <a:pPr>
              <a:defRPr/>
            </a:pPr>
            <a:r>
              <a:rPr lang="en-US" smtClean="0"/>
              <a:t>www.edbodmer.com</a:t>
            </a:r>
          </a:p>
        </p:txBody>
      </p:sp>
      <p:sp>
        <p:nvSpPr>
          <p:cNvPr id="93190" name="Slide Number Placeholder 4"/>
          <p:cNvSpPr>
            <a:spLocks noGrp="1"/>
          </p:cNvSpPr>
          <p:nvPr>
            <p:ph type="sldNum" sz="quarter" idx="12"/>
          </p:nvPr>
        </p:nvSpPr>
        <p:spPr/>
        <p:txBody>
          <a:bodyPr/>
          <a:lstStyle/>
          <a:p>
            <a:pPr>
              <a:defRPr/>
            </a:pPr>
            <a:fld id="{A62C9085-9109-4FBC-86BA-812FDF93FE07}" type="slidenum">
              <a:rPr lang="en-US" smtClean="0"/>
              <a:pPr>
                <a:defRPr/>
              </a:pPr>
              <a:t>106</a:t>
            </a:fld>
            <a:endParaRPr lang="en-US"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idx="4294967295"/>
          </p:nvPr>
        </p:nvSpPr>
        <p:spPr/>
        <p:txBody>
          <a:bodyPr/>
          <a:lstStyle/>
          <a:p>
            <a:r>
              <a:rPr lang="en-US" smtClean="0"/>
              <a:t>Actual Versus Predicted Wind</a:t>
            </a:r>
          </a:p>
        </p:txBody>
      </p:sp>
      <p:pic>
        <p:nvPicPr>
          <p:cNvPr id="140291" name="Picture 5"/>
          <p:cNvPicPr>
            <a:picLocks noGrp="1" noChangeAspect="1" noChangeArrowheads="1"/>
          </p:cNvPicPr>
          <p:nvPr>
            <p:ph type="body" idx="4294967295"/>
          </p:nvPr>
        </p:nvPicPr>
        <p:blipFill>
          <a:blip r:embed="rId2" cstate="print"/>
          <a:srcRect/>
          <a:stretch>
            <a:fillRect/>
          </a:stretch>
        </p:blipFill>
        <p:spPr>
          <a:xfrm>
            <a:off x="2260600" y="1600200"/>
            <a:ext cx="4622800" cy="4525963"/>
          </a:xfrm>
        </p:spPr>
      </p:pic>
      <p:sp>
        <p:nvSpPr>
          <p:cNvPr id="140292" name="Text Box 6"/>
          <p:cNvSpPr txBox="1">
            <a:spLocks noChangeArrowheads="1"/>
          </p:cNvSpPr>
          <p:nvPr/>
        </p:nvSpPr>
        <p:spPr bwMode="auto">
          <a:xfrm>
            <a:off x="533400" y="1981200"/>
            <a:ext cx="2133600" cy="2282825"/>
          </a:xfrm>
          <a:prstGeom prst="rect">
            <a:avLst/>
          </a:prstGeom>
          <a:noFill/>
          <a:ln w="9525">
            <a:noFill/>
            <a:miter lim="800000"/>
            <a:headEnd/>
            <a:tailEnd/>
          </a:ln>
        </p:spPr>
        <p:txBody>
          <a:bodyPr>
            <a:spAutoFit/>
          </a:bodyPr>
          <a:lstStyle/>
          <a:p>
            <a:pPr>
              <a:spcBef>
                <a:spcPct val="50000"/>
              </a:spcBef>
            </a:pPr>
            <a:r>
              <a:rPr lang="en-US"/>
              <a:t>In each case the production was less than realized; often as much as 40%.</a:t>
            </a:r>
          </a:p>
        </p:txBody>
      </p:sp>
      <p:sp>
        <p:nvSpPr>
          <p:cNvPr id="94213" name="Date Placeholder 1"/>
          <p:cNvSpPr>
            <a:spLocks noGrp="1"/>
          </p:cNvSpPr>
          <p:nvPr>
            <p:ph type="dt" sz="quarter" idx="10"/>
          </p:nvPr>
        </p:nvSpPr>
        <p:spPr/>
        <p:txBody>
          <a:bodyPr/>
          <a:lstStyle/>
          <a:p>
            <a:pPr>
              <a:defRPr/>
            </a:pPr>
            <a:r>
              <a:rPr lang="en-US" smtClean="0"/>
              <a:t>9 September 2011</a:t>
            </a:r>
          </a:p>
        </p:txBody>
      </p:sp>
      <p:sp>
        <p:nvSpPr>
          <p:cNvPr id="94214" name="Footer Placeholder 2"/>
          <p:cNvSpPr>
            <a:spLocks noGrp="1"/>
          </p:cNvSpPr>
          <p:nvPr>
            <p:ph type="ftr" sz="quarter" idx="11"/>
          </p:nvPr>
        </p:nvSpPr>
        <p:spPr/>
        <p:txBody>
          <a:bodyPr/>
          <a:lstStyle/>
          <a:p>
            <a:pPr>
              <a:defRPr/>
            </a:pPr>
            <a:r>
              <a:rPr lang="en-US" smtClean="0"/>
              <a:t>www.edbodmer.com</a:t>
            </a:r>
          </a:p>
        </p:txBody>
      </p:sp>
      <p:sp>
        <p:nvSpPr>
          <p:cNvPr id="94215" name="Slide Number Placeholder 3"/>
          <p:cNvSpPr>
            <a:spLocks noGrp="1"/>
          </p:cNvSpPr>
          <p:nvPr>
            <p:ph type="sldNum" sz="quarter" idx="12"/>
          </p:nvPr>
        </p:nvSpPr>
        <p:spPr/>
        <p:txBody>
          <a:bodyPr/>
          <a:lstStyle/>
          <a:p>
            <a:pPr>
              <a:defRPr/>
            </a:pPr>
            <a:fld id="{D2A55E49-83AF-4392-A5FA-8794F3616B74}" type="slidenum">
              <a:rPr lang="en-US" smtClean="0"/>
              <a:pPr>
                <a:defRPr/>
              </a:pPr>
              <a:t>107</a:t>
            </a:fld>
            <a:endParaRPr lang="en-US"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idx="4294967295"/>
          </p:nvPr>
        </p:nvSpPr>
        <p:spPr/>
        <p:txBody>
          <a:bodyPr/>
          <a:lstStyle/>
          <a:p>
            <a:r>
              <a:rPr lang="en-US" smtClean="0"/>
              <a:t>Actual and Predicted Output</a:t>
            </a:r>
          </a:p>
        </p:txBody>
      </p:sp>
      <p:sp>
        <p:nvSpPr>
          <p:cNvPr id="141315" name="Rectangle 3"/>
          <p:cNvSpPr>
            <a:spLocks noGrp="1" noChangeArrowheads="1"/>
          </p:cNvSpPr>
          <p:nvPr>
            <p:ph type="body" idx="4294967295"/>
          </p:nvPr>
        </p:nvSpPr>
        <p:spPr/>
        <p:txBody>
          <a:bodyPr/>
          <a:lstStyle/>
          <a:p>
            <a:r>
              <a:rPr lang="en-US" smtClean="0"/>
              <a:t>.</a:t>
            </a:r>
          </a:p>
          <a:p>
            <a:endParaRPr lang="en-US" smtClean="0"/>
          </a:p>
        </p:txBody>
      </p:sp>
      <p:pic>
        <p:nvPicPr>
          <p:cNvPr id="141316" name="Picture 4"/>
          <p:cNvPicPr>
            <a:picLocks noChangeAspect="1" noChangeArrowheads="1"/>
          </p:cNvPicPr>
          <p:nvPr/>
        </p:nvPicPr>
        <p:blipFill>
          <a:blip r:embed="rId2" cstate="print"/>
          <a:srcRect/>
          <a:stretch>
            <a:fillRect/>
          </a:stretch>
        </p:blipFill>
        <p:spPr bwMode="auto">
          <a:xfrm>
            <a:off x="447675" y="3200400"/>
            <a:ext cx="8696325" cy="1736725"/>
          </a:xfrm>
          <a:prstGeom prst="rect">
            <a:avLst/>
          </a:prstGeom>
          <a:noFill/>
          <a:ln w="9525">
            <a:noFill/>
            <a:miter lim="800000"/>
            <a:headEnd/>
            <a:tailEnd/>
          </a:ln>
        </p:spPr>
      </p:pic>
      <p:sp>
        <p:nvSpPr>
          <p:cNvPr id="141317" name="Text Box 5"/>
          <p:cNvSpPr txBox="1">
            <a:spLocks noChangeArrowheads="1"/>
          </p:cNvSpPr>
          <p:nvPr/>
        </p:nvSpPr>
        <p:spPr bwMode="auto">
          <a:xfrm>
            <a:off x="1143000" y="1600200"/>
            <a:ext cx="1371600" cy="457200"/>
          </a:xfrm>
          <a:prstGeom prst="rect">
            <a:avLst/>
          </a:prstGeom>
          <a:noFill/>
          <a:ln w="9525">
            <a:noFill/>
            <a:miter lim="800000"/>
            <a:headEnd/>
            <a:tailEnd/>
          </a:ln>
        </p:spPr>
        <p:txBody>
          <a:bodyPr>
            <a:spAutoFit/>
          </a:bodyPr>
          <a:lstStyle/>
          <a:p>
            <a:pPr>
              <a:spcBef>
                <a:spcPct val="50000"/>
              </a:spcBef>
            </a:pPr>
            <a:endParaRPr lang="en-US"/>
          </a:p>
        </p:txBody>
      </p:sp>
      <p:sp>
        <p:nvSpPr>
          <p:cNvPr id="141318" name="Text Box 6"/>
          <p:cNvSpPr txBox="1">
            <a:spLocks noChangeArrowheads="1"/>
          </p:cNvSpPr>
          <p:nvPr/>
        </p:nvSpPr>
        <p:spPr bwMode="auto">
          <a:xfrm>
            <a:off x="2133600" y="1371600"/>
            <a:ext cx="5257800" cy="1552575"/>
          </a:xfrm>
          <a:prstGeom prst="rect">
            <a:avLst/>
          </a:prstGeom>
          <a:noFill/>
          <a:ln w="9525">
            <a:noFill/>
            <a:miter lim="800000"/>
            <a:headEnd/>
            <a:tailEnd/>
          </a:ln>
        </p:spPr>
        <p:txBody>
          <a:bodyPr>
            <a:spAutoFit/>
          </a:bodyPr>
          <a:lstStyle/>
          <a:p>
            <a:pPr>
              <a:spcBef>
                <a:spcPct val="50000"/>
              </a:spcBef>
            </a:pPr>
            <a:r>
              <a:rPr lang="en-US"/>
              <a:t>In studying larger projects, the difference is not as great, but for one of the three the production was 34% less. </a:t>
            </a:r>
          </a:p>
        </p:txBody>
      </p:sp>
      <p:sp>
        <p:nvSpPr>
          <p:cNvPr id="95239" name="Date Placeholder 1"/>
          <p:cNvSpPr>
            <a:spLocks noGrp="1"/>
          </p:cNvSpPr>
          <p:nvPr>
            <p:ph type="dt" sz="quarter" idx="10"/>
          </p:nvPr>
        </p:nvSpPr>
        <p:spPr/>
        <p:txBody>
          <a:bodyPr/>
          <a:lstStyle/>
          <a:p>
            <a:pPr>
              <a:defRPr/>
            </a:pPr>
            <a:r>
              <a:rPr lang="en-US" smtClean="0"/>
              <a:t>9 September 2011</a:t>
            </a:r>
          </a:p>
        </p:txBody>
      </p:sp>
      <p:sp>
        <p:nvSpPr>
          <p:cNvPr id="95240" name="Footer Placeholder 2"/>
          <p:cNvSpPr>
            <a:spLocks noGrp="1"/>
          </p:cNvSpPr>
          <p:nvPr>
            <p:ph type="ftr" sz="quarter" idx="11"/>
          </p:nvPr>
        </p:nvSpPr>
        <p:spPr/>
        <p:txBody>
          <a:bodyPr/>
          <a:lstStyle/>
          <a:p>
            <a:pPr>
              <a:defRPr/>
            </a:pPr>
            <a:r>
              <a:rPr lang="en-US" smtClean="0"/>
              <a:t>www.edbodmer.com</a:t>
            </a:r>
          </a:p>
        </p:txBody>
      </p:sp>
      <p:sp>
        <p:nvSpPr>
          <p:cNvPr id="95241" name="Slide Number Placeholder 3"/>
          <p:cNvSpPr>
            <a:spLocks noGrp="1"/>
          </p:cNvSpPr>
          <p:nvPr>
            <p:ph type="sldNum" sz="quarter" idx="12"/>
          </p:nvPr>
        </p:nvSpPr>
        <p:spPr/>
        <p:txBody>
          <a:bodyPr/>
          <a:lstStyle/>
          <a:p>
            <a:pPr>
              <a:defRPr/>
            </a:pPr>
            <a:fld id="{56FADC53-612D-4813-87F2-F30974C77A23}" type="slidenum">
              <a:rPr lang="en-US" smtClean="0"/>
              <a:pPr>
                <a:defRPr/>
              </a:pPr>
              <a:t>108</a:t>
            </a:fld>
            <a:endParaRPr lang="en-US"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5"/>
          <p:cNvSpPr>
            <a:spLocks noGrp="1"/>
          </p:cNvSpPr>
          <p:nvPr>
            <p:ph type="title"/>
          </p:nvPr>
        </p:nvSpPr>
        <p:spPr/>
        <p:txBody>
          <a:bodyPr/>
          <a:lstStyle/>
          <a:p>
            <a:r>
              <a:rPr lang="en-US" smtClean="0"/>
              <a:t>GH Study of Actual and Predicted </a:t>
            </a:r>
          </a:p>
        </p:txBody>
      </p:sp>
      <p:sp>
        <p:nvSpPr>
          <p:cNvPr id="3" name="Date Placeholder 2"/>
          <p:cNvSpPr>
            <a:spLocks noGrp="1"/>
          </p:cNvSpPr>
          <p:nvPr>
            <p:ph type="dt" sz="quarter" idx="10"/>
          </p:nvPr>
        </p:nvSpPr>
        <p:spPr/>
        <p:txBody>
          <a:bodyPr/>
          <a:lstStyle/>
          <a:p>
            <a:pPr>
              <a:defRPr/>
            </a:pPr>
            <a:r>
              <a:rPr lang="en-US" smtClean="0"/>
              <a:t>9 September 2011</a:t>
            </a:r>
            <a:endParaRPr lang="en-US" dirty="0"/>
          </a:p>
        </p:txBody>
      </p:sp>
      <p:sp>
        <p:nvSpPr>
          <p:cNvPr id="4" name="Footer Placeholder 3"/>
          <p:cNvSpPr>
            <a:spLocks noGrp="1"/>
          </p:cNvSpPr>
          <p:nvPr>
            <p:ph type="ftr" sz="quarter" idx="11"/>
          </p:nvPr>
        </p:nvSpPr>
        <p:spPr/>
        <p:txBody>
          <a:bodyPr/>
          <a:lstStyle/>
          <a:p>
            <a:pPr>
              <a:defRPr/>
            </a:pPr>
            <a:r>
              <a:rPr lang="en-US" smtClean="0"/>
              <a:t>www.edbodmer.com</a:t>
            </a:r>
            <a:endParaRPr lang="en-US"/>
          </a:p>
        </p:txBody>
      </p:sp>
      <p:sp>
        <p:nvSpPr>
          <p:cNvPr id="5" name="Slide Number Placeholder 4"/>
          <p:cNvSpPr>
            <a:spLocks noGrp="1"/>
          </p:cNvSpPr>
          <p:nvPr>
            <p:ph type="sldNum" sz="quarter" idx="12"/>
          </p:nvPr>
        </p:nvSpPr>
        <p:spPr/>
        <p:txBody>
          <a:bodyPr/>
          <a:lstStyle/>
          <a:p>
            <a:pPr>
              <a:defRPr/>
            </a:pPr>
            <a:fld id="{AD6E5FD1-68B5-4FC0-A500-3018C471AC98}" type="slidenum">
              <a:rPr lang="en-US" smtClean="0"/>
              <a:pPr>
                <a:defRPr/>
              </a:pPr>
              <a:t>109</a:t>
            </a:fld>
            <a:endParaRPr lang="en-US" dirty="0"/>
          </a:p>
        </p:txBody>
      </p:sp>
      <p:pic>
        <p:nvPicPr>
          <p:cNvPr id="142342" name="Picture 2"/>
          <p:cNvPicPr>
            <a:picLocks noGrp="1" noChangeAspect="1" noChangeArrowheads="1"/>
          </p:cNvPicPr>
          <p:nvPr>
            <p:ph idx="1"/>
          </p:nvPr>
        </p:nvPicPr>
        <p:blipFill>
          <a:blip r:embed="rId2" cstate="print"/>
          <a:srcRect/>
          <a:stretch>
            <a:fillRect/>
          </a:stretch>
        </p:blipFill>
        <p:spPr>
          <a:xfrm>
            <a:off x="914400" y="1314450"/>
            <a:ext cx="6657975" cy="4640263"/>
          </a:xfrm>
          <a:noFill/>
        </p:spPr>
      </p:pic>
      <p:sp>
        <p:nvSpPr>
          <p:cNvPr id="142343" name="TextBox 8"/>
          <p:cNvSpPr txBox="1">
            <a:spLocks noChangeArrowheads="1"/>
          </p:cNvSpPr>
          <p:nvPr/>
        </p:nvSpPr>
        <p:spPr bwMode="auto">
          <a:xfrm>
            <a:off x="6400800" y="3962400"/>
            <a:ext cx="2286000" cy="1323975"/>
          </a:xfrm>
          <a:prstGeom prst="rect">
            <a:avLst/>
          </a:prstGeom>
          <a:solidFill>
            <a:srgbClr val="FFFF00"/>
          </a:solidFill>
          <a:ln w="9525">
            <a:noFill/>
            <a:miter lim="800000"/>
            <a:headEnd/>
            <a:tailEnd/>
          </a:ln>
        </p:spPr>
        <p:txBody>
          <a:bodyPr>
            <a:spAutoFit/>
          </a:bodyPr>
          <a:lstStyle/>
          <a:p>
            <a:r>
              <a:rPr lang="en-US" sz="1600"/>
              <a:t>16 observations had 80% of P50.  Only 7 Observations had more than 100% of P50.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2"/>
          <p:cNvSpPr>
            <a:spLocks noGrp="1"/>
          </p:cNvSpPr>
          <p:nvPr>
            <p:ph type="title"/>
          </p:nvPr>
        </p:nvSpPr>
        <p:spPr/>
        <p:txBody>
          <a:bodyPr/>
          <a:lstStyle/>
          <a:p>
            <a:r>
              <a:rPr lang="en-US" smtClean="0"/>
              <a:t>Variability in Annual Wind Speed</a:t>
            </a:r>
          </a:p>
        </p:txBody>
      </p:sp>
      <p:pic>
        <p:nvPicPr>
          <p:cNvPr id="41987" name="Picture 2"/>
          <p:cNvPicPr>
            <a:picLocks noGrp="1" noChangeAspect="1" noChangeArrowheads="1"/>
          </p:cNvPicPr>
          <p:nvPr>
            <p:ph idx="1"/>
          </p:nvPr>
        </p:nvPicPr>
        <p:blipFill>
          <a:blip r:embed="rId2" cstate="print"/>
          <a:srcRect/>
          <a:stretch>
            <a:fillRect/>
          </a:stretch>
        </p:blipFill>
        <p:spPr>
          <a:xfrm>
            <a:off x="457200" y="1876425"/>
            <a:ext cx="8229600" cy="3973513"/>
          </a:xfrm>
        </p:spPr>
      </p:pic>
      <p:sp>
        <p:nvSpPr>
          <p:cNvPr id="15364" name="Date Placeholder 1"/>
          <p:cNvSpPr>
            <a:spLocks noGrp="1"/>
          </p:cNvSpPr>
          <p:nvPr>
            <p:ph type="dt" sz="quarter" idx="10"/>
          </p:nvPr>
        </p:nvSpPr>
        <p:spPr/>
        <p:txBody>
          <a:bodyPr/>
          <a:lstStyle/>
          <a:p>
            <a:pPr>
              <a:defRPr/>
            </a:pPr>
            <a:r>
              <a:rPr lang="en-US" smtClean="0"/>
              <a:t>9 September 2011</a:t>
            </a:r>
          </a:p>
        </p:txBody>
      </p:sp>
      <p:sp>
        <p:nvSpPr>
          <p:cNvPr id="15365" name="Footer Placeholder 2"/>
          <p:cNvSpPr>
            <a:spLocks noGrp="1"/>
          </p:cNvSpPr>
          <p:nvPr>
            <p:ph type="ftr" sz="quarter" idx="11"/>
          </p:nvPr>
        </p:nvSpPr>
        <p:spPr/>
        <p:txBody>
          <a:bodyPr/>
          <a:lstStyle/>
          <a:p>
            <a:pPr>
              <a:defRPr/>
            </a:pPr>
            <a:r>
              <a:rPr lang="en-US" smtClean="0"/>
              <a:t>www.edbodmer.com</a:t>
            </a:r>
          </a:p>
        </p:txBody>
      </p:sp>
      <p:sp>
        <p:nvSpPr>
          <p:cNvPr id="15366" name="Slide Number Placeholder 3"/>
          <p:cNvSpPr>
            <a:spLocks noGrp="1"/>
          </p:cNvSpPr>
          <p:nvPr>
            <p:ph type="sldNum" sz="quarter" idx="12"/>
          </p:nvPr>
        </p:nvSpPr>
        <p:spPr/>
        <p:txBody>
          <a:bodyPr/>
          <a:lstStyle/>
          <a:p>
            <a:pPr>
              <a:defRPr/>
            </a:pPr>
            <a:fld id="{DA1A8A02-254F-4A5F-ADCF-A725C001912B}" type="slidenum">
              <a:rPr lang="en-US" smtClean="0"/>
              <a:pPr>
                <a:defRPr/>
              </a:pPr>
              <a:t>11</a:t>
            </a:fld>
            <a:endParaRPr lang="en-US"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5"/>
          <p:cNvSpPr>
            <a:spLocks noGrp="1"/>
          </p:cNvSpPr>
          <p:nvPr>
            <p:ph type="title"/>
          </p:nvPr>
        </p:nvSpPr>
        <p:spPr/>
        <p:txBody>
          <a:bodyPr/>
          <a:lstStyle/>
          <a:p>
            <a:r>
              <a:rPr lang="en-US" smtClean="0"/>
              <a:t>NextEra Forecasts and Actual</a:t>
            </a:r>
          </a:p>
        </p:txBody>
      </p:sp>
      <p:sp>
        <p:nvSpPr>
          <p:cNvPr id="96259" name="Date Placeholder 2"/>
          <p:cNvSpPr>
            <a:spLocks noGrp="1"/>
          </p:cNvSpPr>
          <p:nvPr>
            <p:ph type="dt" sz="quarter" idx="10"/>
          </p:nvPr>
        </p:nvSpPr>
        <p:spPr/>
        <p:txBody>
          <a:bodyPr/>
          <a:lstStyle/>
          <a:p>
            <a:pPr>
              <a:defRPr/>
            </a:pPr>
            <a:r>
              <a:rPr lang="en-US" smtClean="0"/>
              <a:t>9 September 2011</a:t>
            </a:r>
          </a:p>
        </p:txBody>
      </p:sp>
      <p:sp>
        <p:nvSpPr>
          <p:cNvPr id="96260" name="Footer Placeholder 3"/>
          <p:cNvSpPr>
            <a:spLocks noGrp="1"/>
          </p:cNvSpPr>
          <p:nvPr>
            <p:ph type="ftr" sz="quarter" idx="11"/>
          </p:nvPr>
        </p:nvSpPr>
        <p:spPr/>
        <p:txBody>
          <a:bodyPr/>
          <a:lstStyle/>
          <a:p>
            <a:pPr>
              <a:defRPr/>
            </a:pPr>
            <a:r>
              <a:rPr lang="en-US" smtClean="0"/>
              <a:t>www.edbodmer.com</a:t>
            </a:r>
          </a:p>
        </p:txBody>
      </p:sp>
      <p:sp>
        <p:nvSpPr>
          <p:cNvPr id="96261" name="Slide Number Placeholder 4"/>
          <p:cNvSpPr>
            <a:spLocks noGrp="1"/>
          </p:cNvSpPr>
          <p:nvPr>
            <p:ph type="sldNum" sz="quarter" idx="12"/>
          </p:nvPr>
        </p:nvSpPr>
        <p:spPr/>
        <p:txBody>
          <a:bodyPr/>
          <a:lstStyle/>
          <a:p>
            <a:pPr>
              <a:defRPr/>
            </a:pPr>
            <a:fld id="{51FFCD74-E303-41BC-8D34-253C5DD4FAEA}" type="slidenum">
              <a:rPr lang="en-US" smtClean="0"/>
              <a:pPr>
                <a:defRPr/>
              </a:pPr>
              <a:t>110</a:t>
            </a:fld>
            <a:endParaRPr lang="en-US" smtClean="0"/>
          </a:p>
        </p:txBody>
      </p:sp>
      <p:pic>
        <p:nvPicPr>
          <p:cNvPr id="143366" name="Picture 10"/>
          <p:cNvPicPr>
            <a:picLocks noGrp="1" noChangeAspect="1" noChangeArrowheads="1"/>
          </p:cNvPicPr>
          <p:nvPr>
            <p:ph idx="1"/>
          </p:nvPr>
        </p:nvPicPr>
        <p:blipFill>
          <a:blip r:embed="rId2" cstate="print"/>
          <a:srcRect/>
          <a:stretch>
            <a:fillRect/>
          </a:stretch>
        </p:blipFill>
        <p:spPr>
          <a:xfrm>
            <a:off x="457200" y="1698625"/>
            <a:ext cx="8229600" cy="4329113"/>
          </a:xfrm>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5"/>
          <p:cNvSpPr>
            <a:spLocks noGrp="1"/>
          </p:cNvSpPr>
          <p:nvPr>
            <p:ph type="title"/>
          </p:nvPr>
        </p:nvSpPr>
        <p:spPr/>
        <p:txBody>
          <a:bodyPr/>
          <a:lstStyle/>
          <a:p>
            <a:r>
              <a:rPr lang="en-US" smtClean="0"/>
              <a:t>Example of Actual and Estimated Production in Wind Energy Book</a:t>
            </a:r>
            <a:endParaRPr lang="en-JM" smtClean="0"/>
          </a:p>
        </p:txBody>
      </p:sp>
      <p:sp>
        <p:nvSpPr>
          <p:cNvPr id="97283" name="Date Placeholder 2"/>
          <p:cNvSpPr>
            <a:spLocks noGrp="1"/>
          </p:cNvSpPr>
          <p:nvPr>
            <p:ph type="dt" sz="quarter" idx="10"/>
          </p:nvPr>
        </p:nvSpPr>
        <p:spPr/>
        <p:txBody>
          <a:bodyPr/>
          <a:lstStyle/>
          <a:p>
            <a:pPr>
              <a:defRPr/>
            </a:pPr>
            <a:r>
              <a:rPr lang="en-US" smtClean="0"/>
              <a:t>9 September 2011</a:t>
            </a:r>
          </a:p>
        </p:txBody>
      </p:sp>
      <p:sp>
        <p:nvSpPr>
          <p:cNvPr id="97284" name="Footer Placeholder 3"/>
          <p:cNvSpPr>
            <a:spLocks noGrp="1"/>
          </p:cNvSpPr>
          <p:nvPr>
            <p:ph type="ftr" sz="quarter" idx="11"/>
          </p:nvPr>
        </p:nvSpPr>
        <p:spPr/>
        <p:txBody>
          <a:bodyPr/>
          <a:lstStyle/>
          <a:p>
            <a:pPr>
              <a:defRPr/>
            </a:pPr>
            <a:r>
              <a:rPr lang="en-US" smtClean="0"/>
              <a:t>www.edbodmer.com</a:t>
            </a:r>
          </a:p>
        </p:txBody>
      </p:sp>
      <p:sp>
        <p:nvSpPr>
          <p:cNvPr id="97285" name="Slide Number Placeholder 4"/>
          <p:cNvSpPr>
            <a:spLocks noGrp="1"/>
          </p:cNvSpPr>
          <p:nvPr>
            <p:ph type="sldNum" sz="quarter" idx="12"/>
          </p:nvPr>
        </p:nvSpPr>
        <p:spPr/>
        <p:txBody>
          <a:bodyPr/>
          <a:lstStyle/>
          <a:p>
            <a:pPr>
              <a:defRPr/>
            </a:pPr>
            <a:fld id="{3296BBC0-DBA1-4358-A0A8-BD55DC9F1905}" type="slidenum">
              <a:rPr lang="en-US" smtClean="0"/>
              <a:pPr>
                <a:defRPr/>
              </a:pPr>
              <a:t>111</a:t>
            </a:fld>
            <a:endParaRPr lang="en-US" smtClean="0"/>
          </a:p>
        </p:txBody>
      </p:sp>
      <p:pic>
        <p:nvPicPr>
          <p:cNvPr id="144390" name="Picture 3"/>
          <p:cNvPicPr>
            <a:picLocks noChangeAspect="1" noChangeArrowheads="1"/>
          </p:cNvPicPr>
          <p:nvPr/>
        </p:nvPicPr>
        <p:blipFill>
          <a:blip r:embed="rId2" cstate="print"/>
          <a:srcRect/>
          <a:stretch>
            <a:fillRect/>
          </a:stretch>
        </p:blipFill>
        <p:spPr bwMode="auto">
          <a:xfrm>
            <a:off x="457200" y="2057400"/>
            <a:ext cx="5480050" cy="3983038"/>
          </a:xfrm>
          <a:prstGeom prst="rect">
            <a:avLst/>
          </a:prstGeom>
          <a:noFill/>
          <a:ln w="9525">
            <a:noFill/>
            <a:miter lim="800000"/>
            <a:headEnd/>
            <a:tailEnd/>
          </a:ln>
        </p:spPr>
      </p:pic>
      <p:pic>
        <p:nvPicPr>
          <p:cNvPr id="144391" name="Picture 2"/>
          <p:cNvPicPr>
            <a:picLocks noGrp="1" noChangeAspect="1" noChangeArrowheads="1"/>
          </p:cNvPicPr>
          <p:nvPr>
            <p:ph idx="1"/>
          </p:nvPr>
        </p:nvPicPr>
        <p:blipFill>
          <a:blip r:embed="rId3" cstate="print"/>
          <a:srcRect/>
          <a:stretch>
            <a:fillRect/>
          </a:stretch>
        </p:blipFill>
        <p:spPr>
          <a:xfrm>
            <a:off x="6138863" y="1693863"/>
            <a:ext cx="3005137" cy="4525962"/>
          </a:xfr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a:lstStyle/>
          <a:p>
            <a:r>
              <a:rPr lang="en-US" smtClean="0"/>
              <a:t>Biggest Problem Areas According to GH</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465C6FC4-D5CF-47B8-879D-D40D6A161E24}" type="slidenum">
              <a:rPr lang="en-US" smtClean="0"/>
              <a:pPr>
                <a:defRPr/>
              </a:pPr>
              <a:t>112</a:t>
            </a:fld>
            <a:endParaRPr lang="en-US" dirty="0"/>
          </a:p>
        </p:txBody>
      </p:sp>
      <p:pic>
        <p:nvPicPr>
          <p:cNvPr id="145414" name="Picture 2"/>
          <p:cNvPicPr>
            <a:picLocks noGrp="1" noChangeAspect="1" noChangeArrowheads="1"/>
          </p:cNvPicPr>
          <p:nvPr>
            <p:ph idx="1"/>
          </p:nvPr>
        </p:nvPicPr>
        <p:blipFill>
          <a:blip r:embed="rId2" cstate="print"/>
          <a:srcRect/>
          <a:stretch>
            <a:fillRect/>
          </a:stretch>
        </p:blipFill>
        <p:spPr>
          <a:xfrm>
            <a:off x="1309688" y="1677988"/>
            <a:ext cx="6524625" cy="4371975"/>
          </a:xfrm>
          <a:noFill/>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idx="4294967295"/>
          </p:nvPr>
        </p:nvSpPr>
        <p:spPr/>
        <p:txBody>
          <a:bodyPr/>
          <a:lstStyle/>
          <a:p>
            <a:r>
              <a:rPr lang="en-US" sz="2800" smtClean="0"/>
              <a:t>Actual Versus Predicted Power Curve</a:t>
            </a:r>
          </a:p>
        </p:txBody>
      </p:sp>
      <p:sp>
        <p:nvSpPr>
          <p:cNvPr id="146435" name="Rectangle 3"/>
          <p:cNvSpPr>
            <a:spLocks noGrp="1" noChangeArrowheads="1"/>
          </p:cNvSpPr>
          <p:nvPr>
            <p:ph type="body" idx="4294967295"/>
          </p:nvPr>
        </p:nvSpPr>
        <p:spPr/>
        <p:txBody>
          <a:bodyPr/>
          <a:lstStyle/>
          <a:p>
            <a:r>
              <a:rPr lang="en-US" smtClean="0"/>
              <a:t>.</a:t>
            </a:r>
          </a:p>
          <a:p>
            <a:endParaRPr lang="en-US" smtClean="0"/>
          </a:p>
        </p:txBody>
      </p:sp>
      <p:pic>
        <p:nvPicPr>
          <p:cNvPr id="146436" name="Picture 4"/>
          <p:cNvPicPr>
            <a:picLocks noChangeAspect="1" noChangeArrowheads="1"/>
          </p:cNvPicPr>
          <p:nvPr/>
        </p:nvPicPr>
        <p:blipFill>
          <a:blip r:embed="rId2" cstate="print"/>
          <a:srcRect/>
          <a:stretch>
            <a:fillRect/>
          </a:stretch>
        </p:blipFill>
        <p:spPr bwMode="auto">
          <a:xfrm>
            <a:off x="304800" y="2133600"/>
            <a:ext cx="6229350" cy="4076700"/>
          </a:xfrm>
          <a:prstGeom prst="rect">
            <a:avLst/>
          </a:prstGeom>
          <a:noFill/>
          <a:ln w="9525">
            <a:noFill/>
            <a:miter lim="800000"/>
            <a:headEnd/>
            <a:tailEnd/>
          </a:ln>
        </p:spPr>
      </p:pic>
      <p:sp>
        <p:nvSpPr>
          <p:cNvPr id="146437" name="Text Box 5"/>
          <p:cNvSpPr txBox="1">
            <a:spLocks noChangeArrowheads="1"/>
          </p:cNvSpPr>
          <p:nvPr/>
        </p:nvSpPr>
        <p:spPr bwMode="auto">
          <a:xfrm>
            <a:off x="685800" y="5181600"/>
            <a:ext cx="2895600" cy="457200"/>
          </a:xfrm>
          <a:prstGeom prst="rect">
            <a:avLst/>
          </a:prstGeom>
          <a:noFill/>
          <a:ln w="9525">
            <a:noFill/>
            <a:miter lim="800000"/>
            <a:headEnd/>
            <a:tailEnd/>
          </a:ln>
        </p:spPr>
        <p:txBody>
          <a:bodyPr>
            <a:spAutoFit/>
          </a:bodyPr>
          <a:lstStyle/>
          <a:p>
            <a:pPr>
              <a:spcBef>
                <a:spcPct val="50000"/>
              </a:spcBef>
            </a:pPr>
            <a:endParaRPr lang="en-US"/>
          </a:p>
        </p:txBody>
      </p:sp>
      <p:sp>
        <p:nvSpPr>
          <p:cNvPr id="146438" name="Text Box 6"/>
          <p:cNvSpPr txBox="1">
            <a:spLocks noChangeArrowheads="1"/>
          </p:cNvSpPr>
          <p:nvPr/>
        </p:nvSpPr>
        <p:spPr bwMode="auto">
          <a:xfrm>
            <a:off x="5715000" y="3886200"/>
            <a:ext cx="3200400" cy="1552575"/>
          </a:xfrm>
          <a:prstGeom prst="rect">
            <a:avLst/>
          </a:prstGeom>
          <a:solidFill>
            <a:srgbClr val="FFFF00"/>
          </a:solidFill>
          <a:ln w="9525">
            <a:noFill/>
            <a:miter lim="800000"/>
            <a:headEnd/>
            <a:tailEnd/>
          </a:ln>
        </p:spPr>
        <p:txBody>
          <a:bodyPr>
            <a:spAutoFit/>
          </a:bodyPr>
          <a:lstStyle/>
          <a:p>
            <a:pPr>
              <a:spcBef>
                <a:spcPct val="50000"/>
              </a:spcBef>
            </a:pPr>
            <a:r>
              <a:rPr lang="en-US"/>
              <a:t>One of the reasons for errors in estimates is problems with the power curve</a:t>
            </a:r>
          </a:p>
        </p:txBody>
      </p:sp>
      <p:sp>
        <p:nvSpPr>
          <p:cNvPr id="99335" name="Date Placeholder 1"/>
          <p:cNvSpPr>
            <a:spLocks noGrp="1"/>
          </p:cNvSpPr>
          <p:nvPr>
            <p:ph type="dt" sz="quarter" idx="10"/>
          </p:nvPr>
        </p:nvSpPr>
        <p:spPr/>
        <p:txBody>
          <a:bodyPr/>
          <a:lstStyle/>
          <a:p>
            <a:pPr>
              <a:defRPr/>
            </a:pPr>
            <a:r>
              <a:rPr lang="en-US" smtClean="0"/>
              <a:t>9 September 2011</a:t>
            </a:r>
          </a:p>
        </p:txBody>
      </p:sp>
      <p:sp>
        <p:nvSpPr>
          <p:cNvPr id="99336" name="Footer Placeholder 2"/>
          <p:cNvSpPr>
            <a:spLocks noGrp="1"/>
          </p:cNvSpPr>
          <p:nvPr>
            <p:ph type="ftr" sz="quarter" idx="11"/>
          </p:nvPr>
        </p:nvSpPr>
        <p:spPr/>
        <p:txBody>
          <a:bodyPr/>
          <a:lstStyle/>
          <a:p>
            <a:pPr>
              <a:defRPr/>
            </a:pPr>
            <a:r>
              <a:rPr lang="en-US" smtClean="0"/>
              <a:t>www.edbodmer.com</a:t>
            </a:r>
          </a:p>
        </p:txBody>
      </p:sp>
      <p:sp>
        <p:nvSpPr>
          <p:cNvPr id="99337" name="Slide Number Placeholder 3"/>
          <p:cNvSpPr>
            <a:spLocks noGrp="1"/>
          </p:cNvSpPr>
          <p:nvPr>
            <p:ph type="sldNum" sz="quarter" idx="12"/>
          </p:nvPr>
        </p:nvSpPr>
        <p:spPr/>
        <p:txBody>
          <a:bodyPr/>
          <a:lstStyle/>
          <a:p>
            <a:pPr>
              <a:defRPr/>
            </a:pPr>
            <a:fld id="{126F6B9A-0DEF-4451-A8BC-5ECF0C6CF3ED}" type="slidenum">
              <a:rPr lang="en-US" smtClean="0"/>
              <a:pPr>
                <a:defRPr/>
              </a:pPr>
              <a:t>113</a:t>
            </a:fld>
            <a:endParaRPr lang="en-US"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5"/>
          <p:cNvSpPr>
            <a:spLocks noGrp="1"/>
          </p:cNvSpPr>
          <p:nvPr>
            <p:ph type="title"/>
          </p:nvPr>
        </p:nvSpPr>
        <p:spPr/>
        <p:txBody>
          <a:bodyPr/>
          <a:lstStyle/>
          <a:p>
            <a:r>
              <a:rPr lang="en-US" smtClean="0"/>
              <a:t>Errors from Turbine Performance</a:t>
            </a:r>
          </a:p>
        </p:txBody>
      </p:sp>
      <p:sp>
        <p:nvSpPr>
          <p:cNvPr id="3" name="Date Placeholder 2"/>
          <p:cNvSpPr>
            <a:spLocks noGrp="1"/>
          </p:cNvSpPr>
          <p:nvPr>
            <p:ph type="dt" sz="quarter" idx="10"/>
          </p:nvPr>
        </p:nvSpPr>
        <p:spPr/>
        <p:txBody>
          <a:bodyPr/>
          <a:lstStyle/>
          <a:p>
            <a:pPr>
              <a:defRPr/>
            </a:pPr>
            <a:r>
              <a:rPr lang="en-US" smtClean="0"/>
              <a:t>9 September 2011</a:t>
            </a:r>
            <a:endParaRPr lang="en-US" dirty="0"/>
          </a:p>
        </p:txBody>
      </p:sp>
      <p:sp>
        <p:nvSpPr>
          <p:cNvPr id="4" name="Footer Placeholder 3"/>
          <p:cNvSpPr>
            <a:spLocks noGrp="1"/>
          </p:cNvSpPr>
          <p:nvPr>
            <p:ph type="ftr" sz="quarter" idx="11"/>
          </p:nvPr>
        </p:nvSpPr>
        <p:spPr/>
        <p:txBody>
          <a:bodyPr/>
          <a:lstStyle/>
          <a:p>
            <a:pPr>
              <a:defRPr/>
            </a:pPr>
            <a:r>
              <a:rPr lang="en-US" smtClean="0"/>
              <a:t>www.edbodmer.com</a:t>
            </a:r>
            <a:endParaRPr lang="en-US"/>
          </a:p>
        </p:txBody>
      </p:sp>
      <p:sp>
        <p:nvSpPr>
          <p:cNvPr id="5" name="Slide Number Placeholder 4"/>
          <p:cNvSpPr>
            <a:spLocks noGrp="1"/>
          </p:cNvSpPr>
          <p:nvPr>
            <p:ph type="sldNum" sz="quarter" idx="12"/>
          </p:nvPr>
        </p:nvSpPr>
        <p:spPr/>
        <p:txBody>
          <a:bodyPr/>
          <a:lstStyle/>
          <a:p>
            <a:pPr>
              <a:defRPr/>
            </a:pPr>
            <a:fld id="{0A2DADD0-0463-4EA1-B5F5-190E6C331087}" type="slidenum">
              <a:rPr lang="en-US" smtClean="0"/>
              <a:pPr>
                <a:defRPr/>
              </a:pPr>
              <a:t>114</a:t>
            </a:fld>
            <a:endParaRPr lang="en-US" dirty="0"/>
          </a:p>
        </p:txBody>
      </p:sp>
      <p:pic>
        <p:nvPicPr>
          <p:cNvPr id="147462" name="Picture 2"/>
          <p:cNvPicPr>
            <a:picLocks noGrp="1" noChangeAspect="1" noChangeArrowheads="1"/>
          </p:cNvPicPr>
          <p:nvPr>
            <p:ph idx="1"/>
          </p:nvPr>
        </p:nvPicPr>
        <p:blipFill>
          <a:blip r:embed="rId2" cstate="print"/>
          <a:srcRect/>
          <a:stretch>
            <a:fillRect/>
          </a:stretch>
        </p:blipFill>
        <p:spPr>
          <a:xfrm>
            <a:off x="1371600" y="1681163"/>
            <a:ext cx="6400800" cy="4362450"/>
          </a:xfrm>
          <a:noFill/>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r>
              <a:rPr lang="en-US" smtClean="0"/>
              <a:t>Errors in Estimation from Wake Effects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CA970264-8CA1-4323-B81F-C1EF1ACA3042}" type="slidenum">
              <a:rPr lang="en-US" smtClean="0"/>
              <a:pPr>
                <a:defRPr/>
              </a:pPr>
              <a:t>115</a:t>
            </a:fld>
            <a:endParaRPr lang="en-US" dirty="0"/>
          </a:p>
        </p:txBody>
      </p:sp>
      <p:pic>
        <p:nvPicPr>
          <p:cNvPr id="148486" name="Picture 2"/>
          <p:cNvPicPr>
            <a:picLocks noGrp="1" noChangeAspect="1" noChangeArrowheads="1"/>
          </p:cNvPicPr>
          <p:nvPr>
            <p:ph idx="1"/>
          </p:nvPr>
        </p:nvPicPr>
        <p:blipFill>
          <a:blip r:embed="rId2" cstate="print"/>
          <a:srcRect/>
          <a:stretch>
            <a:fillRect/>
          </a:stretch>
        </p:blipFill>
        <p:spPr>
          <a:xfrm>
            <a:off x="1252538" y="1766888"/>
            <a:ext cx="6638925" cy="4191000"/>
          </a:xfrm>
          <a:noFill/>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idx="4294967295"/>
          </p:nvPr>
        </p:nvSpPr>
        <p:spPr/>
        <p:txBody>
          <a:bodyPr/>
          <a:lstStyle/>
          <a:p>
            <a:r>
              <a:rPr lang="en-US" smtClean="0"/>
              <a:t>Errors in Estimation due to Variable Winds</a:t>
            </a:r>
          </a:p>
        </p:txBody>
      </p:sp>
      <p:sp>
        <p:nvSpPr>
          <p:cNvPr id="149507" name="Rectangle 3"/>
          <p:cNvSpPr>
            <a:spLocks noGrp="1" noChangeArrowheads="1"/>
          </p:cNvSpPr>
          <p:nvPr>
            <p:ph type="body" idx="4294967295"/>
          </p:nvPr>
        </p:nvSpPr>
        <p:spPr/>
        <p:txBody>
          <a:bodyPr/>
          <a:lstStyle/>
          <a:p>
            <a:pPr>
              <a:lnSpc>
                <a:spcPct val="80000"/>
              </a:lnSpc>
            </a:pPr>
            <a:r>
              <a:rPr lang="en-US" sz="1600" smtClean="0"/>
              <a:t>Most, if not all, small wind turbines have controls that put the system into standby or monitoring mode when turbine output falls below a certain level. </a:t>
            </a:r>
          </a:p>
          <a:p>
            <a:pPr>
              <a:lnSpc>
                <a:spcPct val="80000"/>
              </a:lnSpc>
            </a:pPr>
            <a:r>
              <a:rPr lang="en-US" sz="1600" smtClean="0"/>
              <a:t>If the wind at a site is particularly gusty, a turbine can go through repeated on/off cycles. In these situations, the system may shut down as the wind speed decreases but, depending on its factory‐set response time, the inverter may remain in standby mode through one or more subsequent gusts. </a:t>
            </a:r>
          </a:p>
          <a:p>
            <a:pPr>
              <a:lnSpc>
                <a:spcPct val="80000"/>
              </a:lnSpc>
            </a:pPr>
            <a:r>
              <a:rPr lang="en-US" sz="1600" smtClean="0"/>
              <a:t>To quantify the amount of energy lost due to standby timing, it is necessary to track wind speed and power output concurrently, keeping track of high wind speeds coinciding with standby power draw. Without measured data, there is no way to accurately estimate the magnitude of this loss. </a:t>
            </a:r>
          </a:p>
          <a:p>
            <a:pPr>
              <a:lnSpc>
                <a:spcPct val="80000"/>
              </a:lnSpc>
            </a:pPr>
            <a:r>
              <a:rPr lang="en-US" sz="1600" smtClean="0"/>
              <a:t>Highly variable or turbulent winds can rapidly change not only speed but also direction. When wind direction changes, the turbine generally responds by trying to turn into the wind. Rapidly changing wind speed and direction can cause excessive “tracking” as the turbine yaws and tries to turn into the wind. During these times, the turbine rotor is not perpendicular to the wind flow and power output decreases. The magnitude of the energy loss due to this effect is difficult to estimate without detailed system monitoring, and it is not surprising that none of the commonly available estimating tools attempt to include losses for turbine tracking. </a:t>
            </a:r>
          </a:p>
        </p:txBody>
      </p:sp>
      <p:sp>
        <p:nvSpPr>
          <p:cNvPr id="100356" name="Date Placeholder 1"/>
          <p:cNvSpPr>
            <a:spLocks noGrp="1"/>
          </p:cNvSpPr>
          <p:nvPr>
            <p:ph type="dt" sz="quarter" idx="10"/>
          </p:nvPr>
        </p:nvSpPr>
        <p:spPr/>
        <p:txBody>
          <a:bodyPr/>
          <a:lstStyle/>
          <a:p>
            <a:pPr>
              <a:defRPr/>
            </a:pPr>
            <a:r>
              <a:rPr lang="en-US" smtClean="0"/>
              <a:t>9 September 2011</a:t>
            </a:r>
          </a:p>
        </p:txBody>
      </p:sp>
      <p:sp>
        <p:nvSpPr>
          <p:cNvPr id="100357" name="Footer Placeholder 2"/>
          <p:cNvSpPr>
            <a:spLocks noGrp="1"/>
          </p:cNvSpPr>
          <p:nvPr>
            <p:ph type="ftr" sz="quarter" idx="11"/>
          </p:nvPr>
        </p:nvSpPr>
        <p:spPr/>
        <p:txBody>
          <a:bodyPr/>
          <a:lstStyle/>
          <a:p>
            <a:pPr>
              <a:defRPr/>
            </a:pPr>
            <a:r>
              <a:rPr lang="en-US" smtClean="0"/>
              <a:t>www.edbodmer.com</a:t>
            </a:r>
          </a:p>
        </p:txBody>
      </p:sp>
      <p:sp>
        <p:nvSpPr>
          <p:cNvPr id="100358" name="Slide Number Placeholder 3"/>
          <p:cNvSpPr>
            <a:spLocks noGrp="1"/>
          </p:cNvSpPr>
          <p:nvPr>
            <p:ph type="sldNum" sz="quarter" idx="12"/>
          </p:nvPr>
        </p:nvSpPr>
        <p:spPr/>
        <p:txBody>
          <a:bodyPr/>
          <a:lstStyle/>
          <a:p>
            <a:pPr>
              <a:defRPr/>
            </a:pPr>
            <a:fld id="{5C463658-AA52-4D15-98BE-D2D28E4F52C1}" type="slidenum">
              <a:rPr lang="en-US" smtClean="0"/>
              <a:pPr>
                <a:defRPr/>
              </a:pPr>
              <a:t>116</a:t>
            </a:fld>
            <a:endParaRPr lang="en-US"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6"/>
          <p:cNvPicPr>
            <a:picLocks noChangeAspect="1" noChangeArrowheads="1"/>
          </p:cNvPicPr>
          <p:nvPr/>
        </p:nvPicPr>
        <p:blipFill>
          <a:blip r:embed="rId2" cstate="print"/>
          <a:srcRect/>
          <a:stretch>
            <a:fillRect/>
          </a:stretch>
        </p:blipFill>
        <p:spPr bwMode="auto">
          <a:xfrm>
            <a:off x="0" y="0"/>
            <a:ext cx="9144000" cy="6821488"/>
          </a:xfrm>
          <a:prstGeom prst="rect">
            <a:avLst/>
          </a:prstGeom>
          <a:noFill/>
          <a:ln w="9525">
            <a:noFill/>
            <a:miter lim="800000"/>
            <a:headEnd/>
            <a:tailEnd/>
          </a:ln>
        </p:spPr>
      </p:pic>
      <p:sp>
        <p:nvSpPr>
          <p:cNvPr id="150531" name="Title 3"/>
          <p:cNvSpPr>
            <a:spLocks noGrp="1"/>
          </p:cNvSpPr>
          <p:nvPr>
            <p:ph type="ctrTitle"/>
          </p:nvPr>
        </p:nvSpPr>
        <p:spPr/>
        <p:txBody>
          <a:bodyPr/>
          <a:lstStyle/>
          <a:p>
            <a:r>
              <a:rPr lang="en-US">
                <a:solidFill>
                  <a:srgbClr val="FF0000"/>
                </a:solidFill>
              </a:rPr>
              <a:t>Solar Resource Analysis</a:t>
            </a:r>
          </a:p>
        </p:txBody>
      </p:sp>
      <p:sp>
        <p:nvSpPr>
          <p:cNvPr id="101379" name="Date Placeholder 1"/>
          <p:cNvSpPr>
            <a:spLocks noGrp="1"/>
          </p:cNvSpPr>
          <p:nvPr>
            <p:ph type="dt" sz="quarter" idx="10"/>
          </p:nvPr>
        </p:nvSpPr>
        <p:spPr/>
        <p:txBody>
          <a:bodyPr/>
          <a:lstStyle/>
          <a:p>
            <a:pPr>
              <a:defRPr/>
            </a:pPr>
            <a:r>
              <a:rPr lang="en-US" smtClean="0"/>
              <a:t>9 September 2011</a:t>
            </a:r>
          </a:p>
        </p:txBody>
      </p:sp>
      <p:sp>
        <p:nvSpPr>
          <p:cNvPr id="101380" name="Footer Placeholder 2"/>
          <p:cNvSpPr>
            <a:spLocks noGrp="1"/>
          </p:cNvSpPr>
          <p:nvPr>
            <p:ph type="ftr" sz="quarter" idx="11"/>
          </p:nvPr>
        </p:nvSpPr>
        <p:spPr/>
        <p:txBody>
          <a:bodyPr/>
          <a:lstStyle/>
          <a:p>
            <a:pPr>
              <a:defRPr/>
            </a:pPr>
            <a:r>
              <a:rPr lang="en-US" smtClean="0"/>
              <a:t>www.edbodmer.com</a:t>
            </a:r>
          </a:p>
        </p:txBody>
      </p:sp>
      <p:sp>
        <p:nvSpPr>
          <p:cNvPr id="101381" name="Slide Number Placeholder 3"/>
          <p:cNvSpPr>
            <a:spLocks noGrp="1"/>
          </p:cNvSpPr>
          <p:nvPr>
            <p:ph type="sldNum" sz="quarter" idx="12"/>
          </p:nvPr>
        </p:nvSpPr>
        <p:spPr/>
        <p:txBody>
          <a:bodyPr/>
          <a:lstStyle/>
          <a:p>
            <a:pPr>
              <a:defRPr/>
            </a:pPr>
            <a:fld id="{38B86BF4-EB38-47A3-8524-ADBD763ACDFA}" type="slidenum">
              <a:rPr lang="en-US" smtClean="0"/>
              <a:pPr>
                <a:defRPr/>
              </a:pPr>
              <a:t>117</a:t>
            </a:fld>
            <a:endParaRPr lang="en-US"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r>
              <a:rPr lang="en-GB" smtClean="0"/>
              <a:t>Degradation in PV system performance</a:t>
            </a:r>
          </a:p>
        </p:txBody>
      </p:sp>
      <p:sp>
        <p:nvSpPr>
          <p:cNvPr id="168963" name="Content Placeholder 2"/>
          <p:cNvSpPr>
            <a:spLocks noGrp="1"/>
          </p:cNvSpPr>
          <p:nvPr>
            <p:ph idx="1"/>
          </p:nvPr>
        </p:nvSpPr>
        <p:spPr>
          <a:xfrm>
            <a:off x="4648200" y="1219200"/>
            <a:ext cx="4038600" cy="4906963"/>
          </a:xfrm>
        </p:spPr>
        <p:txBody>
          <a:bodyPr/>
          <a:lstStyle/>
          <a:p>
            <a:r>
              <a:rPr lang="en-US" sz="2000" smtClean="0"/>
              <a:t>PV module is not the main cause of performance degradation.</a:t>
            </a:r>
          </a:p>
          <a:p>
            <a:r>
              <a:rPr lang="en-US" sz="2000" smtClean="0"/>
              <a:t>Latest trends indicate that R&amp;D and innovation is shifting from efficiency improvements at cell level to system level improvements including inverter</a:t>
            </a:r>
          </a:p>
          <a:p>
            <a:r>
              <a:rPr lang="en-US" sz="2000" smtClean="0"/>
              <a:t>Balance of System, O&amp;M and project management improvements and the enhancing the efficiency of existing installations at the module level</a:t>
            </a:r>
            <a:r>
              <a:rPr lang="en-GB" sz="2000" smtClean="0"/>
              <a:t>.</a:t>
            </a:r>
            <a:endParaRPr lang="en-US" sz="2000" smtClean="0"/>
          </a:p>
        </p:txBody>
      </p:sp>
      <p:graphicFrame>
        <p:nvGraphicFramePr>
          <p:cNvPr id="5" name="Chart 4"/>
          <p:cNvGraphicFramePr/>
          <p:nvPr/>
        </p:nvGraphicFramePr>
        <p:xfrm>
          <a:off x="716803" y="1700808"/>
          <a:ext cx="3921666" cy="4549034"/>
        </p:xfrm>
        <a:graphic>
          <a:graphicData uri="http://schemas.openxmlformats.org/drawingml/2006/chart">
            <c:chart xmlns:c="http://schemas.openxmlformats.org/drawingml/2006/chart" xmlns:r="http://schemas.openxmlformats.org/officeDocument/2006/relationships" r:id="rId2"/>
          </a:graphicData>
        </a:graphic>
      </p:graphicFrame>
      <p:sp>
        <p:nvSpPr>
          <p:cNvPr id="7" name="Arc 6"/>
          <p:cNvSpPr/>
          <p:nvPr/>
        </p:nvSpPr>
        <p:spPr>
          <a:xfrm>
            <a:off x="2244725" y="2420938"/>
            <a:ext cx="936625" cy="977900"/>
          </a:xfrm>
          <a:prstGeom prst="arc">
            <a:avLst>
              <a:gd name="adj1" fmla="val 16200000"/>
              <a:gd name="adj2" fmla="val 20186506"/>
            </a:avLst>
          </a:prstGeom>
          <a:noFill/>
          <a:ln w="38100" cap="flat" cmpd="sng" algn="ctr">
            <a:solidFill>
              <a:srgbClr val="4F81BD">
                <a:shade val="95000"/>
                <a:satMod val="105000"/>
              </a:srgbClr>
            </a:solidFill>
            <a:prstDash val="solid"/>
            <a:tailEnd type="stealth"/>
          </a:ln>
          <a:effectLst/>
        </p:spPr>
        <p:style>
          <a:lnRef idx="1">
            <a:schemeClr val="accent1"/>
          </a:lnRef>
          <a:fillRef idx="0">
            <a:schemeClr val="accent1"/>
          </a:fillRef>
          <a:effectRef idx="0">
            <a:schemeClr val="accent1"/>
          </a:effectRef>
          <a:fontRef idx="minor">
            <a:schemeClr val="tx1"/>
          </a:fontRef>
        </p:style>
        <p:txBody>
          <a:bodyPr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defRPr/>
            </a:pPr>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p:txBody>
          <a:bodyPr/>
          <a:lstStyle/>
          <a:p>
            <a:r>
              <a:rPr lang="en-US" smtClean="0"/>
              <a:t>Exercise of Matching PV Array to Inverter</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C5875825-04EB-4353-A777-04A182DEE82E}" type="slidenum">
              <a:rPr lang="en-US" smtClean="0"/>
              <a:pPr>
                <a:defRPr/>
              </a:pPr>
              <a:t>119</a:t>
            </a:fld>
            <a:endParaRPr lang="en-US" dirty="0"/>
          </a:p>
        </p:txBody>
      </p:sp>
      <p:pic>
        <p:nvPicPr>
          <p:cNvPr id="169990" name="Picture 2"/>
          <p:cNvPicPr>
            <a:picLocks noGrp="1" noChangeAspect="1" noChangeArrowheads="1"/>
          </p:cNvPicPr>
          <p:nvPr>
            <p:ph idx="1"/>
          </p:nvPr>
        </p:nvPicPr>
        <p:blipFill>
          <a:blip r:embed="rId2" cstate="print"/>
          <a:srcRect/>
          <a:stretch>
            <a:fillRect/>
          </a:stretch>
        </p:blipFill>
        <p:spPr>
          <a:xfrm>
            <a:off x="369888" y="1676400"/>
            <a:ext cx="8493125" cy="4419600"/>
          </a:xfr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Wind Speed by Hour of Day and Month of Year</a:t>
            </a:r>
          </a:p>
        </p:txBody>
      </p:sp>
      <p:pic>
        <p:nvPicPr>
          <p:cNvPr id="43011" name="Picture 3"/>
          <p:cNvPicPr>
            <a:picLocks noGrp="1" noChangeAspect="1" noChangeArrowheads="1"/>
          </p:cNvPicPr>
          <p:nvPr>
            <p:ph type="body" idx="1"/>
          </p:nvPr>
        </p:nvPicPr>
        <p:blipFill>
          <a:blip r:embed="rId2" cstate="print"/>
          <a:srcRect/>
          <a:stretch>
            <a:fillRect/>
          </a:stretch>
        </p:blipFill>
        <p:spPr/>
      </p:pic>
      <p:sp>
        <p:nvSpPr>
          <p:cNvPr id="16388" name="Date Placeholder 1"/>
          <p:cNvSpPr>
            <a:spLocks noGrp="1"/>
          </p:cNvSpPr>
          <p:nvPr>
            <p:ph type="dt" sz="quarter" idx="10"/>
          </p:nvPr>
        </p:nvSpPr>
        <p:spPr/>
        <p:txBody>
          <a:bodyPr/>
          <a:lstStyle/>
          <a:p>
            <a:pPr>
              <a:defRPr/>
            </a:pPr>
            <a:r>
              <a:rPr lang="en-US" smtClean="0"/>
              <a:t>9 September 2011</a:t>
            </a:r>
          </a:p>
        </p:txBody>
      </p:sp>
      <p:sp>
        <p:nvSpPr>
          <p:cNvPr id="16389" name="Footer Placeholder 2"/>
          <p:cNvSpPr>
            <a:spLocks noGrp="1"/>
          </p:cNvSpPr>
          <p:nvPr>
            <p:ph type="ftr" sz="quarter" idx="11"/>
          </p:nvPr>
        </p:nvSpPr>
        <p:spPr/>
        <p:txBody>
          <a:bodyPr/>
          <a:lstStyle/>
          <a:p>
            <a:pPr>
              <a:defRPr/>
            </a:pPr>
            <a:r>
              <a:rPr lang="en-US" smtClean="0"/>
              <a:t>www.edbodmer.com</a:t>
            </a:r>
          </a:p>
        </p:txBody>
      </p:sp>
      <p:sp>
        <p:nvSpPr>
          <p:cNvPr id="16390" name="Slide Number Placeholder 3"/>
          <p:cNvSpPr>
            <a:spLocks noGrp="1"/>
          </p:cNvSpPr>
          <p:nvPr>
            <p:ph type="sldNum" sz="quarter" idx="12"/>
          </p:nvPr>
        </p:nvSpPr>
        <p:spPr/>
        <p:txBody>
          <a:bodyPr/>
          <a:lstStyle/>
          <a:p>
            <a:pPr>
              <a:defRPr/>
            </a:pPr>
            <a:fld id="{CDF02417-B1B5-4F9F-8A56-81614542AEE5}" type="slidenum">
              <a:rPr lang="en-US" smtClean="0"/>
              <a:pPr>
                <a:defRPr/>
              </a:pPr>
              <a:t>12</a:t>
            </a:fld>
            <a:endParaRPr lang="en-US" smtClean="0"/>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lstStyle/>
          <a:p>
            <a:r>
              <a:rPr lang="en-US" smtClean="0"/>
              <a:t>PV warranties</a:t>
            </a:r>
            <a:endParaRPr lang="en-GB" smtClean="0"/>
          </a:p>
        </p:txBody>
      </p:sp>
      <p:sp>
        <p:nvSpPr>
          <p:cNvPr id="3" name="Content Placeholder 2"/>
          <p:cNvSpPr>
            <a:spLocks noGrp="1"/>
          </p:cNvSpPr>
          <p:nvPr>
            <p:ph idx="1"/>
          </p:nvPr>
        </p:nvSpPr>
        <p:spPr/>
        <p:txBody>
          <a:bodyPr/>
          <a:lstStyle/>
          <a:p>
            <a:pPr marL="342900" lvl="1" indent="-342900">
              <a:buFont typeface="Arial" pitchFamily="34" charset="0"/>
              <a:buChar char="•"/>
              <a:defRPr/>
            </a:pPr>
            <a:r>
              <a:rPr lang="en-US" sz="1800" dirty="0" smtClean="0"/>
              <a:t>Bankability of PV modules has (partly) to do with the warranty…</a:t>
            </a:r>
          </a:p>
          <a:p>
            <a:pPr marL="742950" lvl="2" indent="-342900">
              <a:buFont typeface="Arial" pitchFamily="34" charset="0"/>
              <a:buChar char="•"/>
              <a:defRPr/>
            </a:pPr>
            <a:r>
              <a:rPr lang="en-US" dirty="0" smtClean="0"/>
              <a:t>… but the first questions to answer are: (1) are certifications in place, (2) is there a track record and (3) to whom did the company sell its modules</a:t>
            </a:r>
          </a:p>
          <a:p>
            <a:pPr marL="742950" lvl="2" indent="-342900">
              <a:buFont typeface="Arial" pitchFamily="34" charset="0"/>
              <a:buChar char="•"/>
              <a:defRPr/>
            </a:pPr>
            <a:endParaRPr lang="en-US" dirty="0" smtClean="0"/>
          </a:p>
          <a:p>
            <a:pPr marL="342900" lvl="1" indent="-342900">
              <a:buFont typeface="Arial" pitchFamily="34" charset="0"/>
              <a:buChar char="•"/>
              <a:defRPr/>
            </a:pPr>
            <a:r>
              <a:rPr lang="en-US" sz="1800" dirty="0" smtClean="0"/>
              <a:t>Almost all module manufacturers offer the same warranties</a:t>
            </a:r>
          </a:p>
          <a:p>
            <a:pPr lvl="1">
              <a:defRPr/>
            </a:pPr>
            <a:r>
              <a:rPr lang="en-US" sz="1800" dirty="0" smtClean="0"/>
              <a:t>90% output in 10 years and 80% output after 20 years.</a:t>
            </a:r>
          </a:p>
          <a:p>
            <a:pPr marL="342900" lvl="1" indent="-342900">
              <a:buFont typeface="Arial" pitchFamily="34" charset="0"/>
              <a:buChar char="•"/>
              <a:defRPr/>
            </a:pPr>
            <a:r>
              <a:rPr lang="en-US" sz="1800" dirty="0" smtClean="0"/>
              <a:t>Nobody really knows if panels can stand the test of time. </a:t>
            </a:r>
          </a:p>
          <a:p>
            <a:pPr marL="342900" lvl="1" indent="-342900">
              <a:buFont typeface="Arial" pitchFamily="34" charset="0"/>
              <a:buChar char="•"/>
              <a:defRPr/>
            </a:pPr>
            <a:r>
              <a:rPr lang="en-US" sz="1800" dirty="0" smtClean="0"/>
              <a:t>Corrosion, yellowing plastics, </a:t>
            </a:r>
            <a:r>
              <a:rPr lang="en-US" sz="1800" dirty="0" err="1" smtClean="0"/>
              <a:t>dopants</a:t>
            </a:r>
            <a:r>
              <a:rPr lang="en-US" sz="1800" dirty="0" smtClean="0"/>
              <a:t> that move or </a:t>
            </a:r>
            <a:r>
              <a:rPr lang="en-US" sz="1800" dirty="0" err="1" smtClean="0"/>
              <a:t>electromigration</a:t>
            </a:r>
            <a:r>
              <a:rPr lang="en-US" sz="1800" dirty="0" smtClean="0"/>
              <a:t> can always happen!</a:t>
            </a:r>
          </a:p>
          <a:p>
            <a:pPr marL="342900" lvl="1" indent="-342900">
              <a:buFont typeface="Verdana" pitchFamily="34" charset="0"/>
              <a:buNone/>
              <a:defRPr/>
            </a:pPr>
            <a:endParaRPr lang="en-US" sz="1800" dirty="0" smtClean="0"/>
          </a:p>
          <a:p>
            <a:pPr>
              <a:buFont typeface="Arial" pitchFamily="34" charset="0"/>
              <a:buChar char="•"/>
              <a:defRPr/>
            </a:pPr>
            <a:r>
              <a:rPr lang="en-US" dirty="0" smtClean="0"/>
              <a:t>Warranties only make sense if the company offering such warranties has a strong enough balance sheet and a prosperous future. </a:t>
            </a:r>
          </a:p>
          <a:p>
            <a:pPr>
              <a:buFontTx/>
              <a:buNone/>
              <a:defRPr/>
            </a:pPr>
            <a:endParaRPr lang="en-US" dirty="0" smtClean="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r>
              <a:rPr lang="en-US" smtClean="0"/>
              <a:t>Land Use and Solar Power</a:t>
            </a:r>
          </a:p>
        </p:txBody>
      </p:sp>
      <p:sp>
        <p:nvSpPr>
          <p:cNvPr id="172035" name="Content Placeholder 2"/>
          <p:cNvSpPr>
            <a:spLocks noGrp="1"/>
          </p:cNvSpPr>
          <p:nvPr>
            <p:ph idx="1"/>
          </p:nvPr>
        </p:nvSpPr>
        <p:spPr/>
        <p:txBody>
          <a:bodyPr/>
          <a:lstStyle/>
          <a:p>
            <a:r>
              <a:rPr lang="en-US" sz="2000" smtClean="0"/>
              <a:t>Solar radiation has a low energy density relative to other conventional energy sources, and for all but the smallest power applications, therefore, requires a relatively large area to collect an appreciable amount of energy. </a:t>
            </a:r>
          </a:p>
          <a:p>
            <a:pPr lvl="1"/>
            <a:r>
              <a:rPr lang="en-US" sz="1600" smtClean="0"/>
              <a:t>Typical solar power plant designs, require about 5 acres per megawatt of generating capacity. For example, a 200 MW thermal trough plant would require about 1,000 acres of land. Likewise, a 30 MW thin-film PV array in central Texas would require about 168 acres.</a:t>
            </a:r>
            <a:r>
              <a:rPr lang="en-US" sz="1600" baseline="30000" smtClean="0">
                <a:hlinkClick r:id="" action="ppaction://hlinkfile"/>
              </a:rPr>
              <a:t>4</a:t>
            </a:r>
            <a:endParaRPr lang="en-US" sz="1600" smtClean="0"/>
          </a:p>
          <a:p>
            <a:r>
              <a:rPr lang="en-US" sz="2000" smtClean="0"/>
              <a:t>While the construction of large solar power plants is technologically feasible, their size requires that land use issues be considered.</a:t>
            </a:r>
          </a:p>
          <a:p>
            <a:pPr lvl="1"/>
            <a:r>
              <a:rPr lang="en-US" sz="1600" smtClean="0"/>
              <a:t>These concerns may be mitigated to some extent since large solar power plants tend to be located in remote, unpopulated areas, and since small, distributed solar facilities are typically located on rooftops of existing buildings.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76A6E5A1-4DA1-4105-8886-26D87D8BB356}" type="slidenum">
              <a:rPr lang="en-US" smtClean="0"/>
              <a:pPr>
                <a:defRPr/>
              </a:pPr>
              <a:t>121</a:t>
            </a:fld>
            <a:endParaRPr 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a:xfrm>
            <a:off x="0" y="0"/>
            <a:ext cx="9296400" cy="792163"/>
          </a:xfrm>
        </p:spPr>
        <p:txBody>
          <a:bodyPr/>
          <a:lstStyle/>
          <a:p>
            <a:r>
              <a:rPr lang="en-US" sz="2200" smtClean="0"/>
              <a:t>Photovoltaic Efficiencies Have Increased </a:t>
            </a:r>
            <a:br>
              <a:rPr lang="en-US" sz="2200" smtClean="0"/>
            </a:br>
            <a:r>
              <a:rPr lang="en-US" sz="2200" smtClean="0"/>
              <a:t>Dramatically and Future Improvements Are Expected </a:t>
            </a:r>
          </a:p>
        </p:txBody>
      </p:sp>
      <p:pic>
        <p:nvPicPr>
          <p:cNvPr id="173059" name="Picture 4" descr="PV efficiencies"/>
          <p:cNvPicPr>
            <a:picLocks noChangeAspect="1" noChangeArrowheads="1"/>
          </p:cNvPicPr>
          <p:nvPr/>
        </p:nvPicPr>
        <p:blipFill>
          <a:blip r:embed="rId3" cstate="print"/>
          <a:srcRect/>
          <a:stretch>
            <a:fillRect/>
          </a:stretch>
        </p:blipFill>
        <p:spPr bwMode="auto">
          <a:xfrm>
            <a:off x="127000" y="788988"/>
            <a:ext cx="8840788" cy="5611812"/>
          </a:xfrm>
          <a:prstGeom prst="rect">
            <a:avLst/>
          </a:prstGeom>
          <a:noFill/>
          <a:ln w="9525">
            <a:noFill/>
            <a:miter lim="800000"/>
            <a:headEnd/>
            <a:tailEnd/>
          </a:ln>
        </p:spPr>
      </p:pic>
      <p:sp>
        <p:nvSpPr>
          <p:cNvPr id="173060" name="Rectangle 6"/>
          <p:cNvSpPr>
            <a:spLocks noChangeArrowheads="1"/>
          </p:cNvSpPr>
          <p:nvPr/>
        </p:nvSpPr>
        <p:spPr bwMode="auto">
          <a:xfrm>
            <a:off x="5791200" y="6353175"/>
            <a:ext cx="3352800" cy="276225"/>
          </a:xfrm>
          <a:prstGeom prst="rect">
            <a:avLst/>
          </a:prstGeom>
          <a:noFill/>
          <a:ln w="9525">
            <a:noFill/>
            <a:miter lim="800000"/>
            <a:headEnd/>
            <a:tailEnd/>
          </a:ln>
        </p:spPr>
        <p:txBody>
          <a:bodyPr>
            <a:spAutoFit/>
          </a:bodyPr>
          <a:lstStyle/>
          <a:p>
            <a:r>
              <a:rPr lang="en-US" sz="1200" i="1"/>
              <a:t>Source: http://en.wikipedia.org/wiki/Solar_cell</a:t>
            </a:r>
          </a:p>
        </p:txBody>
      </p:sp>
      <p:sp>
        <p:nvSpPr>
          <p:cNvPr id="82949" name="Slide Number Placeholder 4"/>
          <p:cNvSpPr>
            <a:spLocks noGrp="1"/>
          </p:cNvSpPr>
          <p:nvPr>
            <p:ph type="sldNum" sz="quarter" idx="12"/>
          </p:nvPr>
        </p:nvSpPr>
        <p:spPr/>
        <p:txBody>
          <a:bodyPr/>
          <a:lstStyle/>
          <a:p>
            <a:pPr>
              <a:defRPr/>
            </a:pPr>
            <a:fld id="{1F054392-D7C1-477A-AA37-CB19EECC95F0}" type="slidenum">
              <a:rPr lang="en-US" smtClean="0"/>
              <a:pPr>
                <a:defRPr/>
              </a:pPr>
              <a:t>122</a:t>
            </a:fld>
            <a:endParaRPr lang="en-US" smtClean="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r>
              <a:rPr lang="en-GB" smtClean="0"/>
              <a:t>Difference Between Technologies – Area, Temperature Coefficient</a:t>
            </a:r>
          </a:p>
        </p:txBody>
      </p:sp>
      <p:sp>
        <p:nvSpPr>
          <p:cNvPr id="174083" name="Content Placeholder 2"/>
          <p:cNvSpPr>
            <a:spLocks noGrp="1"/>
          </p:cNvSpPr>
          <p:nvPr>
            <p:ph idx="1"/>
          </p:nvPr>
        </p:nvSpPr>
        <p:spPr/>
        <p:txBody>
          <a:bodyPr/>
          <a:lstStyle/>
          <a:p>
            <a:r>
              <a:rPr lang="en-US" smtClean="0">
                <a:sym typeface="Wingdings" pitchFamily="2" charset="2"/>
              </a:rPr>
              <a:t>Different </a:t>
            </a:r>
            <a:r>
              <a:rPr lang="en-US" smtClean="0"/>
              <a:t>characteristics for different locations</a:t>
            </a:r>
          </a:p>
          <a:p>
            <a:pPr lvl="1"/>
            <a:r>
              <a:rPr lang="en-US" smtClean="0"/>
              <a:t>Thin film PV modules have a better temperature coefficient, which means that they perform better in very hot ambient temperatures (e.g. in the Thar Dessert in India) than c-Si modules</a:t>
            </a:r>
          </a:p>
          <a:p>
            <a:pPr lvl="1"/>
            <a:endParaRPr lang="en-US" smtClean="0"/>
          </a:p>
          <a:p>
            <a:pPr lvl="1"/>
            <a:r>
              <a:rPr lang="en-US" smtClean="0"/>
              <a:t>Since thin film modules have a lower efficiency than c-Si modules, c-Si could be a better option if power output is critical relative to the area of the surface.</a:t>
            </a:r>
          </a:p>
          <a:p>
            <a:endParaRPr lang="en-US" smtClean="0"/>
          </a:p>
          <a:p>
            <a:endParaRPr lang="en-US" smtClean="0"/>
          </a:p>
          <a:p>
            <a:endParaRPr lang="en-GB"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pPr>
              <a:defRPr/>
            </a:pPr>
            <a:r>
              <a:rPr lang="en-US" dirty="0" smtClean="0"/>
              <a:t>Public Service Company of Colorado </a:t>
            </a:r>
            <a:br>
              <a:rPr lang="en-US" dirty="0" smtClean="0"/>
            </a:br>
            <a:r>
              <a:rPr lang="en-US" dirty="0" smtClean="0"/>
              <a:t>Solar Study - </a:t>
            </a:r>
            <a:r>
              <a:rPr lang="en-US" sz="2400" i="1" dirty="0" smtClean="0">
                <a:solidFill>
                  <a:srgbClr val="FF0000"/>
                </a:solidFill>
              </a:rPr>
              <a:t>200 MW of PV &amp; 200 MW CSP with 800 MWh Storage</a:t>
            </a:r>
            <a:endParaRPr lang="en-US" sz="2400" i="1" dirty="0">
              <a:solidFill>
                <a:srgbClr val="FF0000"/>
              </a:solidFill>
            </a:endParaRPr>
          </a:p>
        </p:txBody>
      </p:sp>
      <p:pic>
        <p:nvPicPr>
          <p:cNvPr id="175107" name="Picture 2"/>
          <p:cNvPicPr>
            <a:picLocks noChangeAspect="1" noChangeArrowheads="1"/>
          </p:cNvPicPr>
          <p:nvPr/>
        </p:nvPicPr>
        <p:blipFill>
          <a:blip r:embed="rId2" cstate="print"/>
          <a:srcRect l="890" t="2953" r="2107" b="1106"/>
          <a:stretch>
            <a:fillRect/>
          </a:stretch>
        </p:blipFill>
        <p:spPr bwMode="auto">
          <a:xfrm>
            <a:off x="304800" y="1066800"/>
            <a:ext cx="8305800" cy="5105400"/>
          </a:xfrm>
          <a:prstGeom prst="rect">
            <a:avLst/>
          </a:prstGeom>
          <a:noFill/>
          <a:ln w="9525">
            <a:noFill/>
            <a:miter lim="800000"/>
            <a:headEnd/>
            <a:tailEnd/>
          </a:ln>
        </p:spPr>
      </p:pic>
      <p:sp>
        <p:nvSpPr>
          <p:cNvPr id="175108" name="Rectangle 4"/>
          <p:cNvSpPr>
            <a:spLocks noChangeArrowheads="1"/>
          </p:cNvSpPr>
          <p:nvPr/>
        </p:nvSpPr>
        <p:spPr bwMode="auto">
          <a:xfrm>
            <a:off x="3048000" y="6324600"/>
            <a:ext cx="6096000" cy="261938"/>
          </a:xfrm>
          <a:prstGeom prst="rect">
            <a:avLst/>
          </a:prstGeom>
          <a:noFill/>
          <a:ln w="9525">
            <a:noFill/>
            <a:miter lim="800000"/>
            <a:headEnd/>
            <a:tailEnd/>
          </a:ln>
        </p:spPr>
        <p:txBody>
          <a:bodyPr>
            <a:spAutoFit/>
          </a:bodyPr>
          <a:lstStyle/>
          <a:p>
            <a:r>
              <a:rPr lang="en-US" sz="1100" i="1"/>
              <a:t>Source: http://www.xcelenergy.com/SiteCollectionDocuments/docs/PSCo_SolarIntegration_020909.pdf</a:t>
            </a:r>
          </a:p>
        </p:txBody>
      </p:sp>
      <p:sp>
        <p:nvSpPr>
          <p:cNvPr id="6" name="Rectangle 5"/>
          <p:cNvSpPr/>
          <p:nvPr/>
        </p:nvSpPr>
        <p:spPr>
          <a:xfrm>
            <a:off x="3581400" y="1652588"/>
            <a:ext cx="1958975" cy="246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526" name="Slide Number Placeholder 6"/>
          <p:cNvSpPr>
            <a:spLocks noGrp="1"/>
          </p:cNvSpPr>
          <p:nvPr>
            <p:ph type="sldNum" sz="quarter" idx="12"/>
          </p:nvPr>
        </p:nvSpPr>
        <p:spPr/>
        <p:txBody>
          <a:bodyPr/>
          <a:lstStyle/>
          <a:p>
            <a:pPr>
              <a:defRPr/>
            </a:pPr>
            <a:fld id="{1E3CE34F-9822-43CE-8098-C3B6C6D87724}" type="slidenum">
              <a:rPr lang="en-US" smtClean="0"/>
              <a:pPr>
                <a:defRPr/>
              </a:pPr>
              <a:t>124</a:t>
            </a:fld>
            <a:endParaRPr lang="en-US" smtClean="0"/>
          </a:p>
        </p:txBody>
      </p:sp>
      <p:sp>
        <p:nvSpPr>
          <p:cNvPr id="107527" name="Date Placeholder 2"/>
          <p:cNvSpPr>
            <a:spLocks noGrp="1"/>
          </p:cNvSpPr>
          <p:nvPr>
            <p:ph type="dt" sz="quarter" idx="10"/>
          </p:nvPr>
        </p:nvSpPr>
        <p:spPr/>
        <p:txBody>
          <a:bodyPr/>
          <a:lstStyle/>
          <a:p>
            <a:pPr>
              <a:defRPr/>
            </a:pPr>
            <a:r>
              <a:rPr lang="en-US" smtClean="0"/>
              <a:t>9 September 2011</a:t>
            </a:r>
          </a:p>
        </p:txBody>
      </p:sp>
      <p:sp>
        <p:nvSpPr>
          <p:cNvPr id="107528" name="Footer Placeholder 3"/>
          <p:cNvSpPr>
            <a:spLocks noGrp="1"/>
          </p:cNvSpPr>
          <p:nvPr>
            <p:ph type="ftr" sz="quarter" idx="11"/>
          </p:nvPr>
        </p:nvSpPr>
        <p:spPr/>
        <p:txBody>
          <a:bodyPr/>
          <a:lstStyle/>
          <a:p>
            <a:pPr>
              <a:defRPr/>
            </a:pPr>
            <a:r>
              <a:rPr lang="en-US" smtClean="0"/>
              <a:t>www.edbodmer.com</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a:xfrm>
            <a:off x="457200" y="228600"/>
            <a:ext cx="8229600" cy="1143000"/>
          </a:xfrm>
        </p:spPr>
        <p:txBody>
          <a:bodyPr/>
          <a:lstStyle/>
          <a:p>
            <a:r>
              <a:rPr lang="en-US" smtClean="0"/>
              <a:t>Spanish PV Study: </a:t>
            </a:r>
            <a:br>
              <a:rPr lang="en-US" smtClean="0"/>
            </a:br>
            <a:r>
              <a:rPr lang="en-US" smtClean="0"/>
              <a:t>Annual Hourly Photovoltaic Output</a:t>
            </a:r>
          </a:p>
        </p:txBody>
      </p:sp>
      <p:grpSp>
        <p:nvGrpSpPr>
          <p:cNvPr id="176131" name="Group 6"/>
          <p:cNvGrpSpPr>
            <a:grpSpLocks/>
          </p:cNvGrpSpPr>
          <p:nvPr/>
        </p:nvGrpSpPr>
        <p:grpSpPr bwMode="auto">
          <a:xfrm>
            <a:off x="228600" y="1447800"/>
            <a:ext cx="8610600" cy="4648200"/>
            <a:chOff x="165063" y="685800"/>
            <a:chExt cx="8978937" cy="4901954"/>
          </a:xfrm>
        </p:grpSpPr>
        <p:pic>
          <p:nvPicPr>
            <p:cNvPr id="176136" name="Picture 2"/>
            <p:cNvPicPr>
              <a:picLocks noChangeAspect="1" noChangeArrowheads="1"/>
            </p:cNvPicPr>
            <p:nvPr/>
          </p:nvPicPr>
          <p:blipFill>
            <a:blip r:embed="rId2" cstate="print"/>
            <a:srcRect l="20264" t="14633" r="5087" b="23248"/>
            <a:stretch>
              <a:fillRect/>
            </a:stretch>
          </p:blipFill>
          <p:spPr bwMode="auto">
            <a:xfrm>
              <a:off x="500577" y="685800"/>
              <a:ext cx="8544218" cy="4748463"/>
            </a:xfrm>
            <a:prstGeom prst="rect">
              <a:avLst/>
            </a:prstGeom>
            <a:noFill/>
            <a:ln w="9525">
              <a:noFill/>
              <a:miter lim="800000"/>
              <a:headEnd/>
              <a:tailEnd/>
            </a:ln>
          </p:spPr>
        </p:pic>
        <p:sp>
          <p:nvSpPr>
            <p:cNvPr id="176137" name="TextBox 4"/>
            <p:cNvSpPr txBox="1">
              <a:spLocks noChangeArrowheads="1"/>
            </p:cNvSpPr>
            <p:nvPr/>
          </p:nvSpPr>
          <p:spPr bwMode="auto">
            <a:xfrm rot="-5400000">
              <a:off x="-483898" y="2869002"/>
              <a:ext cx="1667253" cy="369332"/>
            </a:xfrm>
            <a:prstGeom prst="rect">
              <a:avLst/>
            </a:prstGeom>
            <a:noFill/>
            <a:ln w="9525">
              <a:noFill/>
              <a:miter lim="800000"/>
              <a:headEnd/>
              <a:tailEnd/>
            </a:ln>
          </p:spPr>
          <p:txBody>
            <a:bodyPr wrap="none">
              <a:spAutoFit/>
            </a:bodyPr>
            <a:lstStyle/>
            <a:p>
              <a:r>
                <a:rPr lang="en-US">
                  <a:solidFill>
                    <a:srgbClr val="000000"/>
                  </a:solidFill>
                </a:rPr>
                <a:t>Generation (kW) </a:t>
              </a:r>
            </a:p>
          </p:txBody>
        </p:sp>
        <p:sp>
          <p:nvSpPr>
            <p:cNvPr id="176138" name="TextBox 5"/>
            <p:cNvSpPr txBox="1">
              <a:spLocks noChangeArrowheads="1"/>
            </p:cNvSpPr>
            <p:nvPr/>
          </p:nvSpPr>
          <p:spPr bwMode="auto">
            <a:xfrm>
              <a:off x="995112" y="5249200"/>
              <a:ext cx="8148888" cy="338554"/>
            </a:xfrm>
            <a:prstGeom prst="rect">
              <a:avLst/>
            </a:prstGeom>
            <a:solidFill>
              <a:schemeClr val="bg1"/>
            </a:solidFill>
            <a:ln w="9525">
              <a:noFill/>
              <a:miter lim="800000"/>
              <a:headEnd/>
              <a:tailEnd/>
            </a:ln>
          </p:spPr>
          <p:txBody>
            <a:bodyPr>
              <a:spAutoFit/>
            </a:bodyPr>
            <a:lstStyle/>
            <a:p>
              <a:r>
                <a:rPr lang="en-US" sz="1600"/>
                <a:t> 6     7       8     9      10    11     12     13    14    15     16    17     18    19     20     21    22</a:t>
              </a:r>
            </a:p>
          </p:txBody>
        </p:sp>
      </p:grpSp>
      <p:sp>
        <p:nvSpPr>
          <p:cNvPr id="176132" name="Rectangle 7"/>
          <p:cNvSpPr>
            <a:spLocks noChangeArrowheads="1"/>
          </p:cNvSpPr>
          <p:nvPr/>
        </p:nvSpPr>
        <p:spPr bwMode="auto">
          <a:xfrm>
            <a:off x="3962400" y="6276975"/>
            <a:ext cx="5181600" cy="276225"/>
          </a:xfrm>
          <a:prstGeom prst="rect">
            <a:avLst/>
          </a:prstGeom>
          <a:noFill/>
          <a:ln w="9525">
            <a:noFill/>
            <a:miter lim="800000"/>
            <a:headEnd/>
            <a:tailEnd/>
          </a:ln>
        </p:spPr>
        <p:txBody>
          <a:bodyPr>
            <a:spAutoFit/>
          </a:bodyPr>
          <a:lstStyle/>
          <a:p>
            <a:r>
              <a:rPr lang="en-US" sz="1200" i="1"/>
              <a:t>Source: http://www.icrepq.com/ICREPQ'09/abstracts/520-ramon-abstract.pdf</a:t>
            </a:r>
          </a:p>
        </p:txBody>
      </p:sp>
      <p:sp>
        <p:nvSpPr>
          <p:cNvPr id="108549" name="Slide Number Placeholder 8"/>
          <p:cNvSpPr>
            <a:spLocks noGrp="1"/>
          </p:cNvSpPr>
          <p:nvPr>
            <p:ph type="sldNum" sz="quarter" idx="12"/>
          </p:nvPr>
        </p:nvSpPr>
        <p:spPr/>
        <p:txBody>
          <a:bodyPr/>
          <a:lstStyle/>
          <a:p>
            <a:pPr>
              <a:defRPr/>
            </a:pPr>
            <a:fld id="{C44BABF6-EC6C-4CBF-931A-7A7405177F81}" type="slidenum">
              <a:rPr lang="en-US" smtClean="0"/>
              <a:pPr>
                <a:defRPr/>
              </a:pPr>
              <a:t>125</a:t>
            </a:fld>
            <a:endParaRPr lang="en-US" smtClean="0"/>
          </a:p>
        </p:txBody>
      </p:sp>
      <p:sp>
        <p:nvSpPr>
          <p:cNvPr id="108550" name="Date Placeholder 1"/>
          <p:cNvSpPr>
            <a:spLocks noGrp="1"/>
          </p:cNvSpPr>
          <p:nvPr>
            <p:ph type="dt" sz="quarter" idx="10"/>
          </p:nvPr>
        </p:nvSpPr>
        <p:spPr/>
        <p:txBody>
          <a:bodyPr/>
          <a:lstStyle/>
          <a:p>
            <a:pPr>
              <a:defRPr/>
            </a:pPr>
            <a:r>
              <a:rPr lang="en-US" smtClean="0"/>
              <a:t>9 September 2011</a:t>
            </a:r>
          </a:p>
        </p:txBody>
      </p:sp>
      <p:sp>
        <p:nvSpPr>
          <p:cNvPr id="108551" name="Footer Placeholder 2"/>
          <p:cNvSpPr>
            <a:spLocks noGrp="1"/>
          </p:cNvSpPr>
          <p:nvPr>
            <p:ph type="ftr" sz="quarter" idx="11"/>
          </p:nvPr>
        </p:nvSpPr>
        <p:spPr/>
        <p:txBody>
          <a:bodyPr/>
          <a:lstStyle/>
          <a:p>
            <a:pPr>
              <a:defRPr/>
            </a:pPr>
            <a:r>
              <a:rPr lang="en-US" smtClean="0"/>
              <a:t>www.edbodmer.com</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
          <p:cNvSpPr>
            <a:spLocks noGrp="1"/>
          </p:cNvSpPr>
          <p:nvPr>
            <p:ph type="title"/>
          </p:nvPr>
        </p:nvSpPr>
        <p:spPr/>
        <p:txBody>
          <a:bodyPr/>
          <a:lstStyle/>
          <a:p>
            <a:r>
              <a:rPr lang="en-US" smtClean="0"/>
              <a:t>Typical Meteorological Year</a:t>
            </a:r>
          </a:p>
        </p:txBody>
      </p:sp>
      <p:sp>
        <p:nvSpPr>
          <p:cNvPr id="177155" name="Content Placeholder 2"/>
          <p:cNvSpPr>
            <a:spLocks noGrp="1"/>
          </p:cNvSpPr>
          <p:nvPr>
            <p:ph idx="1"/>
          </p:nvPr>
        </p:nvSpPr>
        <p:spPr/>
        <p:txBody>
          <a:bodyPr/>
          <a:lstStyle/>
          <a:p>
            <a:r>
              <a:rPr lang="en-US" sz="1800" smtClean="0"/>
              <a:t>Assessing the long-term performance of solar energy systems is simplified through the use of “typical meteorological year,” or TMY, data sets. The TMY typifies the climate in an abbreviated one-year data set by attempting to match long-term distributions of solar radiation, temperature and wind, while retaining the natural variability of daily or monthly measurements. TMY data have been used very successfully for solar analyses for more than two decades.</a:t>
            </a:r>
          </a:p>
          <a:p>
            <a:r>
              <a:rPr lang="en-US" sz="1800" smtClean="0"/>
              <a:t>TMY consists of actual hourly data taken from selected months out of the NSRDB to represent a “typical year.” Each data set is composed of twelve months of actual hourly data, with each month selected as representative of the typical (long-term average) solar-weather characteristics for that month. The advantage of TMY is that it includes the short-term variations such as partly cloudy conditions and thunderstorms, but is typical of what can be expected in the future and consists of only ‘one year’ of data. TMY data have been used very successfully for solar analyses for more than two decades.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6F419130-49FF-4119-A69A-671C86D29E32}" type="slidenum">
              <a:rPr lang="en-US" smtClean="0"/>
              <a:pPr>
                <a:defRPr/>
              </a:pPr>
              <a:t>126</a:t>
            </a:fld>
            <a:endParaRPr 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p:txBody>
          <a:bodyPr/>
          <a:lstStyle/>
          <a:p>
            <a:r>
              <a:rPr lang="en-US" smtClean="0"/>
              <a:t>Average Annual Daily Solar Radiation</a:t>
            </a:r>
          </a:p>
        </p:txBody>
      </p:sp>
      <p:sp>
        <p:nvSpPr>
          <p:cNvPr id="178179" name="Content Placeholder 2"/>
          <p:cNvSpPr>
            <a:spLocks noGrp="1"/>
          </p:cNvSpPr>
          <p:nvPr>
            <p:ph idx="1"/>
          </p:nvPr>
        </p:nvSpPr>
        <p:spPr/>
        <p:txBody>
          <a:bodyPr/>
          <a:lstStyle/>
          <a:p>
            <a:r>
              <a:rPr lang="en-US" smtClean="0"/>
              <a:t>The average annual daily solar radiation (kWh/meter2/day) at a specific location is of prime importance, as it is a good indicator of the long-term performance and economics of solar energy systems at that location. </a:t>
            </a:r>
          </a:p>
          <a:p>
            <a:r>
              <a:rPr lang="en-US" smtClean="0"/>
              <a:t>Since most common solar applications use either concentrating collectors (which collect direct normal insolation, DNI), or tilted flat collectors (which collect global tilt insolation, GTI), it is of interest to have these annual average data as a starting point for a more detailed analysis.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77A57DBC-B8E1-4CE4-89AE-7ECFDAC92F8B}" type="slidenum">
              <a:rPr lang="en-US" smtClean="0"/>
              <a:pPr>
                <a:defRPr/>
              </a:pPr>
              <a:t>127</a:t>
            </a:fld>
            <a:endParaRPr 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
          <p:cNvSpPr>
            <a:spLocks noGrp="1"/>
          </p:cNvSpPr>
          <p:nvPr>
            <p:ph type="title"/>
          </p:nvPr>
        </p:nvSpPr>
        <p:spPr/>
        <p:txBody>
          <a:bodyPr/>
          <a:lstStyle/>
          <a:p>
            <a:r>
              <a:rPr lang="en-US" smtClean="0"/>
              <a:t>Solar Radiation in Energy per m2</a:t>
            </a:r>
          </a:p>
        </p:txBody>
      </p:sp>
      <p:pic>
        <p:nvPicPr>
          <p:cNvPr id="179203" name="Picture 2"/>
          <p:cNvPicPr>
            <a:picLocks noGrp="1" noChangeAspect="1" noChangeArrowheads="1"/>
          </p:cNvPicPr>
          <p:nvPr>
            <p:ph idx="1"/>
          </p:nvPr>
        </p:nvPicPr>
        <p:blipFill>
          <a:blip r:embed="rId2" cstate="print"/>
          <a:srcRect/>
          <a:stretch>
            <a:fillRect/>
          </a:stretch>
        </p:blipFill>
        <p:spPr>
          <a:xfrm>
            <a:off x="671513" y="2014538"/>
            <a:ext cx="7800975" cy="3697287"/>
          </a:xfrm>
        </p:spPr>
      </p:pic>
      <p:sp>
        <p:nvSpPr>
          <p:cNvPr id="109572" name="Date Placeholder 1"/>
          <p:cNvSpPr>
            <a:spLocks noGrp="1"/>
          </p:cNvSpPr>
          <p:nvPr>
            <p:ph type="dt" sz="quarter" idx="10"/>
          </p:nvPr>
        </p:nvSpPr>
        <p:spPr/>
        <p:txBody>
          <a:bodyPr/>
          <a:lstStyle/>
          <a:p>
            <a:pPr>
              <a:defRPr/>
            </a:pPr>
            <a:r>
              <a:rPr lang="en-US" smtClean="0"/>
              <a:t>9 September 2011</a:t>
            </a:r>
          </a:p>
        </p:txBody>
      </p:sp>
      <p:sp>
        <p:nvSpPr>
          <p:cNvPr id="109573" name="Footer Placeholder 2"/>
          <p:cNvSpPr>
            <a:spLocks noGrp="1"/>
          </p:cNvSpPr>
          <p:nvPr>
            <p:ph type="ftr" sz="quarter" idx="11"/>
          </p:nvPr>
        </p:nvSpPr>
        <p:spPr/>
        <p:txBody>
          <a:bodyPr/>
          <a:lstStyle/>
          <a:p>
            <a:pPr>
              <a:defRPr/>
            </a:pPr>
            <a:r>
              <a:rPr lang="en-US" smtClean="0"/>
              <a:t>www.edbodmer.com</a:t>
            </a:r>
          </a:p>
        </p:txBody>
      </p:sp>
      <p:sp>
        <p:nvSpPr>
          <p:cNvPr id="109574" name="Slide Number Placeholder 3"/>
          <p:cNvSpPr>
            <a:spLocks noGrp="1"/>
          </p:cNvSpPr>
          <p:nvPr>
            <p:ph type="sldNum" sz="quarter" idx="12"/>
          </p:nvPr>
        </p:nvSpPr>
        <p:spPr/>
        <p:txBody>
          <a:bodyPr/>
          <a:lstStyle/>
          <a:p>
            <a:pPr>
              <a:defRPr/>
            </a:pPr>
            <a:fld id="{59E442D6-6E40-487F-9881-BC03C996AE68}" type="slidenum">
              <a:rPr lang="en-US" smtClean="0"/>
              <a:pPr>
                <a:defRPr/>
              </a:pPr>
              <a:t>128</a:t>
            </a:fld>
            <a:endParaRPr lang="en-US" smtClean="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lstStyle/>
          <a:p>
            <a:r>
              <a:rPr lang="en-US" smtClean="0"/>
              <a:t>Capacity Factor</a:t>
            </a:r>
          </a:p>
        </p:txBody>
      </p:sp>
      <p:pic>
        <p:nvPicPr>
          <p:cNvPr id="180227" name="Picture 2"/>
          <p:cNvPicPr>
            <a:picLocks noGrp="1" noChangeAspect="1" noChangeArrowheads="1"/>
          </p:cNvPicPr>
          <p:nvPr>
            <p:ph idx="1"/>
          </p:nvPr>
        </p:nvPicPr>
        <p:blipFill>
          <a:blip r:embed="rId2" cstate="print"/>
          <a:srcRect/>
          <a:stretch>
            <a:fillRect/>
          </a:stretch>
        </p:blipFill>
        <p:spPr>
          <a:xfrm>
            <a:off x="457200" y="3117850"/>
            <a:ext cx="8229600" cy="1490663"/>
          </a:xfrm>
        </p:spPr>
      </p:pic>
      <p:sp>
        <p:nvSpPr>
          <p:cNvPr id="110596" name="Date Placeholder 1"/>
          <p:cNvSpPr>
            <a:spLocks noGrp="1"/>
          </p:cNvSpPr>
          <p:nvPr>
            <p:ph type="dt" sz="quarter" idx="10"/>
          </p:nvPr>
        </p:nvSpPr>
        <p:spPr/>
        <p:txBody>
          <a:bodyPr/>
          <a:lstStyle/>
          <a:p>
            <a:pPr>
              <a:defRPr/>
            </a:pPr>
            <a:r>
              <a:rPr lang="en-US" smtClean="0"/>
              <a:t>9 September 2011</a:t>
            </a:r>
          </a:p>
        </p:txBody>
      </p:sp>
      <p:sp>
        <p:nvSpPr>
          <p:cNvPr id="110597" name="Footer Placeholder 2"/>
          <p:cNvSpPr>
            <a:spLocks noGrp="1"/>
          </p:cNvSpPr>
          <p:nvPr>
            <p:ph type="ftr" sz="quarter" idx="11"/>
          </p:nvPr>
        </p:nvSpPr>
        <p:spPr/>
        <p:txBody>
          <a:bodyPr/>
          <a:lstStyle/>
          <a:p>
            <a:pPr>
              <a:defRPr/>
            </a:pPr>
            <a:r>
              <a:rPr lang="en-US" smtClean="0"/>
              <a:t>www.edbodmer.com</a:t>
            </a:r>
          </a:p>
        </p:txBody>
      </p:sp>
      <p:sp>
        <p:nvSpPr>
          <p:cNvPr id="110598" name="Slide Number Placeholder 3"/>
          <p:cNvSpPr>
            <a:spLocks noGrp="1"/>
          </p:cNvSpPr>
          <p:nvPr>
            <p:ph type="sldNum" sz="quarter" idx="12"/>
          </p:nvPr>
        </p:nvSpPr>
        <p:spPr/>
        <p:txBody>
          <a:bodyPr/>
          <a:lstStyle/>
          <a:p>
            <a:pPr>
              <a:defRPr/>
            </a:pPr>
            <a:fld id="{BEE3C7BE-7B14-45D7-A5FF-FED3EB4B52D1}" type="slidenum">
              <a:rPr lang="en-US" smtClean="0"/>
              <a:pPr>
                <a:defRPr/>
              </a:pPr>
              <a:t>129</a:t>
            </a:fld>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idx="4294967295"/>
          </p:nvPr>
        </p:nvSpPr>
        <p:spPr/>
        <p:txBody>
          <a:bodyPr/>
          <a:lstStyle/>
          <a:p>
            <a:r>
              <a:rPr lang="en-US" smtClean="0"/>
              <a:t>Variation in Average Wind Speeds</a:t>
            </a:r>
          </a:p>
        </p:txBody>
      </p:sp>
      <p:pic>
        <p:nvPicPr>
          <p:cNvPr id="44035" name="Picture 5"/>
          <p:cNvPicPr>
            <a:picLocks noChangeAspect="1" noChangeArrowheads="1"/>
          </p:cNvPicPr>
          <p:nvPr/>
        </p:nvPicPr>
        <p:blipFill>
          <a:blip r:embed="rId2" cstate="print"/>
          <a:srcRect/>
          <a:stretch>
            <a:fillRect/>
          </a:stretch>
        </p:blipFill>
        <p:spPr bwMode="auto">
          <a:xfrm>
            <a:off x="762000" y="1219200"/>
            <a:ext cx="7086600" cy="5153025"/>
          </a:xfrm>
          <a:prstGeom prst="rect">
            <a:avLst/>
          </a:prstGeom>
          <a:noFill/>
          <a:ln w="9525">
            <a:noFill/>
            <a:miter lim="800000"/>
            <a:headEnd/>
            <a:tailEnd/>
          </a:ln>
        </p:spPr>
      </p:pic>
      <p:sp>
        <p:nvSpPr>
          <p:cNvPr id="17412" name="Date Placeholder 1"/>
          <p:cNvSpPr>
            <a:spLocks noGrp="1"/>
          </p:cNvSpPr>
          <p:nvPr>
            <p:ph type="dt" sz="quarter" idx="10"/>
          </p:nvPr>
        </p:nvSpPr>
        <p:spPr/>
        <p:txBody>
          <a:bodyPr/>
          <a:lstStyle/>
          <a:p>
            <a:pPr>
              <a:defRPr/>
            </a:pPr>
            <a:r>
              <a:rPr lang="en-US" smtClean="0"/>
              <a:t>9 September 2011</a:t>
            </a:r>
          </a:p>
        </p:txBody>
      </p:sp>
      <p:sp>
        <p:nvSpPr>
          <p:cNvPr id="17413" name="Footer Placeholder 2"/>
          <p:cNvSpPr>
            <a:spLocks noGrp="1"/>
          </p:cNvSpPr>
          <p:nvPr>
            <p:ph type="ftr" sz="quarter" idx="11"/>
          </p:nvPr>
        </p:nvSpPr>
        <p:spPr/>
        <p:txBody>
          <a:bodyPr/>
          <a:lstStyle/>
          <a:p>
            <a:pPr>
              <a:defRPr/>
            </a:pPr>
            <a:r>
              <a:rPr lang="en-US" smtClean="0"/>
              <a:t>www.edbodmer.com</a:t>
            </a:r>
          </a:p>
        </p:txBody>
      </p:sp>
      <p:sp>
        <p:nvSpPr>
          <p:cNvPr id="17414" name="Slide Number Placeholder 3"/>
          <p:cNvSpPr>
            <a:spLocks noGrp="1"/>
          </p:cNvSpPr>
          <p:nvPr>
            <p:ph type="sldNum" sz="quarter" idx="12"/>
          </p:nvPr>
        </p:nvSpPr>
        <p:spPr/>
        <p:txBody>
          <a:bodyPr/>
          <a:lstStyle/>
          <a:p>
            <a:pPr>
              <a:defRPr/>
            </a:pPr>
            <a:fld id="{16F1FF63-4D64-4DFD-B991-29B481D56753}" type="slidenum">
              <a:rPr lang="en-US" smtClean="0"/>
              <a:pPr>
                <a:defRPr/>
              </a:pPr>
              <a:t>13</a:t>
            </a:fld>
            <a:endParaRPr lang="en-US" smtClean="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p:txBody>
          <a:bodyPr/>
          <a:lstStyle/>
          <a:p>
            <a:r>
              <a:rPr lang="en-US" smtClean="0"/>
              <a:t>Solar Production by Month</a:t>
            </a:r>
          </a:p>
        </p:txBody>
      </p:sp>
      <p:pic>
        <p:nvPicPr>
          <p:cNvPr id="181251" name="Picture 2"/>
          <p:cNvPicPr>
            <a:picLocks noGrp="1" noChangeAspect="1" noChangeArrowheads="1"/>
          </p:cNvPicPr>
          <p:nvPr>
            <p:ph idx="1"/>
          </p:nvPr>
        </p:nvPicPr>
        <p:blipFill>
          <a:blip r:embed="rId2" cstate="print"/>
          <a:srcRect/>
          <a:stretch>
            <a:fillRect/>
          </a:stretch>
        </p:blipFill>
        <p:spPr>
          <a:xfrm>
            <a:off x="620713" y="2014538"/>
            <a:ext cx="7902575" cy="3697287"/>
          </a:xfrm>
        </p:spPr>
      </p:pic>
      <p:sp>
        <p:nvSpPr>
          <p:cNvPr id="111620" name="Date Placeholder 1"/>
          <p:cNvSpPr>
            <a:spLocks noGrp="1"/>
          </p:cNvSpPr>
          <p:nvPr>
            <p:ph type="dt" sz="quarter" idx="10"/>
          </p:nvPr>
        </p:nvSpPr>
        <p:spPr/>
        <p:txBody>
          <a:bodyPr/>
          <a:lstStyle/>
          <a:p>
            <a:pPr>
              <a:defRPr/>
            </a:pPr>
            <a:r>
              <a:rPr lang="en-US" smtClean="0"/>
              <a:t>9 September 2011</a:t>
            </a:r>
          </a:p>
        </p:txBody>
      </p:sp>
      <p:sp>
        <p:nvSpPr>
          <p:cNvPr id="111621" name="Footer Placeholder 2"/>
          <p:cNvSpPr>
            <a:spLocks noGrp="1"/>
          </p:cNvSpPr>
          <p:nvPr>
            <p:ph type="ftr" sz="quarter" idx="11"/>
          </p:nvPr>
        </p:nvSpPr>
        <p:spPr/>
        <p:txBody>
          <a:bodyPr/>
          <a:lstStyle/>
          <a:p>
            <a:pPr>
              <a:defRPr/>
            </a:pPr>
            <a:r>
              <a:rPr lang="en-US" smtClean="0"/>
              <a:t>www.edbodmer.com</a:t>
            </a:r>
          </a:p>
        </p:txBody>
      </p:sp>
      <p:sp>
        <p:nvSpPr>
          <p:cNvPr id="111622" name="Slide Number Placeholder 3"/>
          <p:cNvSpPr>
            <a:spLocks noGrp="1"/>
          </p:cNvSpPr>
          <p:nvPr>
            <p:ph type="sldNum" sz="quarter" idx="12"/>
          </p:nvPr>
        </p:nvSpPr>
        <p:spPr/>
        <p:txBody>
          <a:bodyPr/>
          <a:lstStyle/>
          <a:p>
            <a:pPr>
              <a:defRPr/>
            </a:pPr>
            <a:fld id="{C231C333-FF7B-49FB-9281-80D5401BB98D}" type="slidenum">
              <a:rPr lang="en-US" smtClean="0"/>
              <a:pPr>
                <a:defRPr/>
              </a:pPr>
              <a:t>130</a:t>
            </a:fld>
            <a:endParaRPr lang="en-US" smtClean="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p:cNvSpPr>
            <a:spLocks noGrp="1"/>
          </p:cNvSpPr>
          <p:nvPr>
            <p:ph type="title"/>
          </p:nvPr>
        </p:nvSpPr>
        <p:spPr/>
        <p:txBody>
          <a:bodyPr/>
          <a:lstStyle/>
          <a:p>
            <a:r>
              <a:rPr lang="en-US" smtClean="0"/>
              <a:t>Computation of Solar Energy per m2</a:t>
            </a:r>
          </a:p>
        </p:txBody>
      </p:sp>
      <p:pic>
        <p:nvPicPr>
          <p:cNvPr id="182275" name="Picture 2"/>
          <p:cNvPicPr>
            <a:picLocks noGrp="1" noChangeAspect="1" noChangeArrowheads="1"/>
          </p:cNvPicPr>
          <p:nvPr>
            <p:ph idx="1"/>
          </p:nvPr>
        </p:nvPicPr>
        <p:blipFill>
          <a:blip r:embed="rId2" cstate="print"/>
          <a:srcRect/>
          <a:stretch>
            <a:fillRect/>
          </a:stretch>
        </p:blipFill>
        <p:spPr>
          <a:xfrm>
            <a:off x="1455738" y="1600200"/>
            <a:ext cx="6232525" cy="4525963"/>
          </a:xfrm>
        </p:spPr>
      </p:pic>
      <p:sp>
        <p:nvSpPr>
          <p:cNvPr id="112644" name="Date Placeholder 1"/>
          <p:cNvSpPr>
            <a:spLocks noGrp="1"/>
          </p:cNvSpPr>
          <p:nvPr>
            <p:ph type="dt" sz="quarter" idx="10"/>
          </p:nvPr>
        </p:nvSpPr>
        <p:spPr/>
        <p:txBody>
          <a:bodyPr/>
          <a:lstStyle/>
          <a:p>
            <a:pPr>
              <a:defRPr/>
            </a:pPr>
            <a:r>
              <a:rPr lang="en-US" smtClean="0"/>
              <a:t>9 September 2011</a:t>
            </a:r>
          </a:p>
        </p:txBody>
      </p:sp>
      <p:sp>
        <p:nvSpPr>
          <p:cNvPr id="112645" name="Footer Placeholder 2"/>
          <p:cNvSpPr>
            <a:spLocks noGrp="1"/>
          </p:cNvSpPr>
          <p:nvPr>
            <p:ph type="ftr" sz="quarter" idx="11"/>
          </p:nvPr>
        </p:nvSpPr>
        <p:spPr/>
        <p:txBody>
          <a:bodyPr/>
          <a:lstStyle/>
          <a:p>
            <a:pPr>
              <a:defRPr/>
            </a:pPr>
            <a:r>
              <a:rPr lang="en-US" smtClean="0"/>
              <a:t>www.edbodmer.com</a:t>
            </a:r>
          </a:p>
        </p:txBody>
      </p:sp>
      <p:sp>
        <p:nvSpPr>
          <p:cNvPr id="112646" name="Slide Number Placeholder 3"/>
          <p:cNvSpPr>
            <a:spLocks noGrp="1"/>
          </p:cNvSpPr>
          <p:nvPr>
            <p:ph type="sldNum" sz="quarter" idx="12"/>
          </p:nvPr>
        </p:nvSpPr>
        <p:spPr/>
        <p:txBody>
          <a:bodyPr/>
          <a:lstStyle/>
          <a:p>
            <a:pPr>
              <a:defRPr/>
            </a:pPr>
            <a:fld id="{16A6AC4B-D845-48C1-9EEE-E017ED865CC4}" type="slidenum">
              <a:rPr lang="en-US" smtClean="0"/>
              <a:pPr>
                <a:defRPr/>
              </a:pPr>
              <a:t>131</a:t>
            </a:fld>
            <a:endParaRPr lang="en-US" smtClean="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p:cNvSpPr>
          <p:nvPr>
            <p:ph type="title"/>
          </p:nvPr>
        </p:nvSpPr>
        <p:spPr/>
        <p:txBody>
          <a:bodyPr/>
          <a:lstStyle/>
          <a:p>
            <a:r>
              <a:rPr lang="en-US" smtClean="0"/>
              <a:t>Clearness Index</a:t>
            </a:r>
          </a:p>
        </p:txBody>
      </p:sp>
      <p:pic>
        <p:nvPicPr>
          <p:cNvPr id="183299" name="Picture 2"/>
          <p:cNvPicPr>
            <a:picLocks noGrp="1" noChangeAspect="1" noChangeArrowheads="1"/>
          </p:cNvPicPr>
          <p:nvPr>
            <p:ph idx="1"/>
          </p:nvPr>
        </p:nvPicPr>
        <p:blipFill>
          <a:blip r:embed="rId2" cstate="print"/>
          <a:srcRect/>
          <a:stretch>
            <a:fillRect/>
          </a:stretch>
        </p:blipFill>
        <p:spPr>
          <a:xfrm>
            <a:off x="457200" y="1708150"/>
            <a:ext cx="8229600" cy="4310063"/>
          </a:xfrm>
        </p:spPr>
      </p:pic>
      <p:sp>
        <p:nvSpPr>
          <p:cNvPr id="113668" name="Date Placeholder 1"/>
          <p:cNvSpPr>
            <a:spLocks noGrp="1"/>
          </p:cNvSpPr>
          <p:nvPr>
            <p:ph type="dt" sz="quarter" idx="10"/>
          </p:nvPr>
        </p:nvSpPr>
        <p:spPr/>
        <p:txBody>
          <a:bodyPr/>
          <a:lstStyle/>
          <a:p>
            <a:pPr>
              <a:defRPr/>
            </a:pPr>
            <a:r>
              <a:rPr lang="en-US" smtClean="0"/>
              <a:t>9 September 2011</a:t>
            </a:r>
          </a:p>
        </p:txBody>
      </p:sp>
      <p:sp>
        <p:nvSpPr>
          <p:cNvPr id="113669" name="Footer Placeholder 2"/>
          <p:cNvSpPr>
            <a:spLocks noGrp="1"/>
          </p:cNvSpPr>
          <p:nvPr>
            <p:ph type="ftr" sz="quarter" idx="11"/>
          </p:nvPr>
        </p:nvSpPr>
        <p:spPr/>
        <p:txBody>
          <a:bodyPr/>
          <a:lstStyle/>
          <a:p>
            <a:pPr>
              <a:defRPr/>
            </a:pPr>
            <a:r>
              <a:rPr lang="en-US" smtClean="0"/>
              <a:t>www.edbodmer.com</a:t>
            </a:r>
          </a:p>
        </p:txBody>
      </p:sp>
      <p:sp>
        <p:nvSpPr>
          <p:cNvPr id="113670" name="Slide Number Placeholder 3"/>
          <p:cNvSpPr>
            <a:spLocks noGrp="1"/>
          </p:cNvSpPr>
          <p:nvPr>
            <p:ph type="sldNum" sz="quarter" idx="12"/>
          </p:nvPr>
        </p:nvSpPr>
        <p:spPr/>
        <p:txBody>
          <a:bodyPr/>
          <a:lstStyle/>
          <a:p>
            <a:pPr>
              <a:defRPr/>
            </a:pPr>
            <a:fld id="{7E3D1D21-D6AD-4A96-8778-44D91E3E1CB0}" type="slidenum">
              <a:rPr lang="en-US" smtClean="0"/>
              <a:pPr>
                <a:defRPr/>
              </a:pPr>
              <a:t>132</a:t>
            </a:fld>
            <a:endParaRPr lang="en-US" smtClean="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p:txBody>
          <a:bodyPr/>
          <a:lstStyle/>
          <a:p>
            <a:r>
              <a:rPr lang="en-US" smtClean="0"/>
              <a:t>Databases for Solar Irradiation</a:t>
            </a:r>
          </a:p>
        </p:txBody>
      </p:sp>
      <p:sp>
        <p:nvSpPr>
          <p:cNvPr id="184323" name="Content Placeholder 2"/>
          <p:cNvSpPr>
            <a:spLocks noGrp="1"/>
          </p:cNvSpPr>
          <p:nvPr>
            <p:ph idx="1"/>
          </p:nvPr>
        </p:nvSpPr>
        <p:spPr/>
        <p:txBody>
          <a:bodyPr/>
          <a:lstStyle/>
          <a:p>
            <a:pPr lvl="1"/>
            <a:r>
              <a:rPr lang="en-US" sz="1600" smtClean="0"/>
              <a:t>The National Solar Radiation Database (NSRDB, </a:t>
            </a:r>
            <a:r>
              <a:rPr lang="en-US" sz="1600" smtClean="0">
                <a:hlinkClick r:id="rId2"/>
              </a:rPr>
              <a:t>http://rredc.nrel.gov/solar/old_data/nsrdb/</a:t>
            </a:r>
            <a:r>
              <a:rPr lang="en-US" sz="1600" smtClean="0"/>
              <a:t>) provides hourly solar radiation and meteorological data for sites throughout the United States for 1961–1990 (</a:t>
            </a:r>
            <a:r>
              <a:rPr lang="en-US" sz="1600" smtClean="0">
                <a:hlinkClick r:id="rId3"/>
              </a:rPr>
              <a:t>http://rredc.nrel.gov/solar/old_data/nsrdb/1961-1990/</a:t>
            </a:r>
            <a:r>
              <a:rPr lang="en-US" sz="1600" smtClean="0"/>
              <a:t>) and 1991–2005 (</a:t>
            </a:r>
            <a:r>
              <a:rPr lang="en-US" sz="1600" smtClean="0">
                <a:hlinkClick r:id="rId4"/>
              </a:rPr>
              <a:t>http://rredc.nrel.gov/solar/old_data/nsrdb/1991-2005/</a:t>
            </a:r>
            <a:r>
              <a:rPr lang="en-US" sz="1600" smtClean="0"/>
              <a:t>).</a:t>
            </a:r>
          </a:p>
          <a:p>
            <a:pPr lvl="1"/>
            <a:r>
              <a:rPr lang="en-US" sz="1600" smtClean="0"/>
              <a:t>The Typical Meteorological Year Data Sets provide hourly values of solar radiation and meteorological elements for U.S. sites and territories for a composite 1-year period (</a:t>
            </a:r>
            <a:r>
              <a:rPr lang="en-US" sz="1600" smtClean="0">
                <a:hlinkClick r:id="rId5"/>
              </a:rPr>
              <a:t>http://rredc.nrel.gov/solar/old_data/nsrdb/1961-1990/tmy2/</a:t>
            </a:r>
            <a:r>
              <a:rPr lang="en-US" sz="1600" smtClean="0"/>
              <a:t>).</a:t>
            </a:r>
          </a:p>
          <a:p>
            <a:pPr lvl="1"/>
            <a:r>
              <a:rPr lang="en-US" sz="1600" smtClean="0"/>
              <a:t>National 10 Km Gridded Hourly Solar Database. This site provides satellite derived solar radiation on a 10 km resolution. Go to </a:t>
            </a:r>
            <a:r>
              <a:rPr lang="en-US" sz="1600" smtClean="0">
                <a:hlinkClick r:id="rId6"/>
              </a:rPr>
              <a:t>ftp://ftp.ncdc.noaa.gov/pub/data/nsrdb-solar</a:t>
            </a:r>
            <a:r>
              <a:rPr lang="en-US" sz="1600" smtClean="0"/>
              <a:t>. These data are on a resolution about 9 times finer than obtained for the 89 Texas sites in the 1991-2005 NSRDB.</a:t>
            </a:r>
          </a:p>
          <a:p>
            <a:pPr lvl="1"/>
            <a:r>
              <a:rPr lang="en-US" sz="1600" smtClean="0"/>
              <a:t>PVWatts is a performance calculator for PV systems which estimates the electrical energy produced by grid-connected photovoltaic systems available at </a:t>
            </a:r>
            <a:r>
              <a:rPr lang="en-US" sz="1600" smtClean="0">
                <a:hlinkClick r:id="rId7"/>
              </a:rPr>
              <a:t>http://www.nrel.gov/rredc/pvwatts/</a:t>
            </a:r>
            <a:r>
              <a:rPr lang="en-US" sz="1600" smtClean="0"/>
              <a:t>.</a:t>
            </a:r>
          </a:p>
          <a:p>
            <a:endParaRPr lang="en-US" sz="1800" smtClean="0"/>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EAE755B0-A3BB-4AF5-ABD4-4658DDB72837}" type="slidenum">
              <a:rPr lang="en-US" smtClean="0"/>
              <a:pPr>
                <a:defRPr/>
              </a:pPr>
              <a:t>133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5"/>
          <p:cNvSpPr>
            <a:spLocks noGrp="1"/>
          </p:cNvSpPr>
          <p:nvPr>
            <p:ph type="title"/>
          </p:nvPr>
        </p:nvSpPr>
        <p:spPr/>
        <p:txBody>
          <a:bodyPr/>
          <a:lstStyle/>
          <a:p>
            <a:r>
              <a:rPr lang="en-US" smtClean="0"/>
              <a:t>Issue of Slowing Wind Speeds in Northern Hemisphere</a:t>
            </a:r>
            <a:endParaRPr lang="en-JM" smtClean="0"/>
          </a:p>
        </p:txBody>
      </p:sp>
      <p:sp>
        <p:nvSpPr>
          <p:cNvPr id="45059" name="Content Placeholder 6"/>
          <p:cNvSpPr>
            <a:spLocks noGrp="1"/>
          </p:cNvSpPr>
          <p:nvPr>
            <p:ph idx="1"/>
          </p:nvPr>
        </p:nvSpPr>
        <p:spPr/>
        <p:txBody>
          <a:bodyPr/>
          <a:lstStyle/>
          <a:p>
            <a:r>
              <a:rPr lang="en-US" sz="2000" smtClean="0"/>
              <a:t>Several previous regional studies looking at the United States, Australia, China and parts of Europe have shown decreasing wind speeds just above the planet's surface. Climate change, afforestation and urban development had been mooted as possible causes. </a:t>
            </a:r>
          </a:p>
          <a:p>
            <a:r>
              <a:rPr lang="en-US" sz="2000" smtClean="0"/>
              <a:t>"people always said the data were rubbish. There was no quality-controlled global archive of data." Robert Vautard, at the University of Versailles Saint Quentin in Yvelines, France,</a:t>
            </a:r>
          </a:p>
          <a:p>
            <a:r>
              <a:rPr lang="en-US" sz="2000" smtClean="0"/>
              <a:t>Researchers cannot tell whether the effect, an average 10% slowdown, will make much difference to wind turbines — the slowing winds measured are at 10 metres above the ground, whereas turbines operate at 50–100 metres up, where there is little global data. </a:t>
            </a:r>
            <a:endParaRPr lang="en-JM" sz="2000" smtClean="0"/>
          </a:p>
        </p:txBody>
      </p:sp>
      <p:sp>
        <p:nvSpPr>
          <p:cNvPr id="18436" name="Date Placeholder 2"/>
          <p:cNvSpPr>
            <a:spLocks noGrp="1"/>
          </p:cNvSpPr>
          <p:nvPr>
            <p:ph type="dt" sz="quarter" idx="10"/>
          </p:nvPr>
        </p:nvSpPr>
        <p:spPr/>
        <p:txBody>
          <a:bodyPr/>
          <a:lstStyle/>
          <a:p>
            <a:pPr>
              <a:defRPr/>
            </a:pPr>
            <a:r>
              <a:rPr lang="en-US" smtClean="0"/>
              <a:t>9 September 2011</a:t>
            </a:r>
          </a:p>
        </p:txBody>
      </p:sp>
      <p:sp>
        <p:nvSpPr>
          <p:cNvPr id="18437" name="Footer Placeholder 3"/>
          <p:cNvSpPr>
            <a:spLocks noGrp="1"/>
          </p:cNvSpPr>
          <p:nvPr>
            <p:ph type="ftr" sz="quarter" idx="11"/>
          </p:nvPr>
        </p:nvSpPr>
        <p:spPr/>
        <p:txBody>
          <a:bodyPr/>
          <a:lstStyle/>
          <a:p>
            <a:pPr>
              <a:defRPr/>
            </a:pPr>
            <a:r>
              <a:rPr lang="en-US" smtClean="0"/>
              <a:t>www.edbodmer.com</a:t>
            </a:r>
          </a:p>
        </p:txBody>
      </p:sp>
      <p:sp>
        <p:nvSpPr>
          <p:cNvPr id="18438" name="Slide Number Placeholder 4"/>
          <p:cNvSpPr>
            <a:spLocks noGrp="1"/>
          </p:cNvSpPr>
          <p:nvPr>
            <p:ph type="sldNum" sz="quarter" idx="12"/>
          </p:nvPr>
        </p:nvSpPr>
        <p:spPr/>
        <p:txBody>
          <a:bodyPr/>
          <a:lstStyle/>
          <a:p>
            <a:pPr>
              <a:defRPr/>
            </a:pPr>
            <a:fld id="{18E14C11-AA6C-47AE-8B8F-C2C67705539F}" type="slidenum">
              <a:rPr lang="en-US" smtClean="0"/>
              <a:pPr>
                <a:defRPr/>
              </a:pPr>
              <a:t>14</a:t>
            </a:fld>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5"/>
          <p:cNvSpPr>
            <a:spLocks noGrp="1"/>
          </p:cNvSpPr>
          <p:nvPr>
            <p:ph type="title"/>
          </p:nvPr>
        </p:nvSpPr>
        <p:spPr/>
        <p:txBody>
          <a:bodyPr/>
          <a:lstStyle/>
          <a:p>
            <a:r>
              <a:rPr lang="en-US" smtClean="0"/>
              <a:t>Long-term Wind Speeds</a:t>
            </a:r>
          </a:p>
        </p:txBody>
      </p:sp>
      <p:sp>
        <p:nvSpPr>
          <p:cNvPr id="46083" name="Content Placeholder 6"/>
          <p:cNvSpPr>
            <a:spLocks noGrp="1"/>
          </p:cNvSpPr>
          <p:nvPr>
            <p:ph idx="1"/>
          </p:nvPr>
        </p:nvSpPr>
        <p:spPr/>
        <p:txBody>
          <a:bodyPr/>
          <a:lstStyle/>
          <a:p>
            <a:r>
              <a:rPr lang="en-US" smtClean="0"/>
              <a:t>Windiness indices for countries in northwestern Europe were shown in to display similar annual wind speed trends over the past 15 years.</a:t>
            </a:r>
          </a:p>
          <a:p>
            <a:r>
              <a:rPr lang="en-US" smtClean="0"/>
              <a:t>The wind speed trend over this period was subsequently shown to compare favourably with three wind speed proxies which are available from the beginning of the 20th century. </a:t>
            </a:r>
          </a:p>
          <a:p>
            <a:r>
              <a:rPr lang="en-US" smtClean="0"/>
              <a:t>Based on this conclusion, the proxies displayed that the period centred around the 1990s was subject to atypically high wind speeds.</a:t>
            </a:r>
          </a:p>
        </p:txBody>
      </p:sp>
      <p:sp>
        <p:nvSpPr>
          <p:cNvPr id="19460" name="Date Placeholder 2"/>
          <p:cNvSpPr>
            <a:spLocks noGrp="1"/>
          </p:cNvSpPr>
          <p:nvPr>
            <p:ph type="dt" sz="quarter" idx="10"/>
          </p:nvPr>
        </p:nvSpPr>
        <p:spPr/>
        <p:txBody>
          <a:bodyPr/>
          <a:lstStyle/>
          <a:p>
            <a:pPr>
              <a:defRPr/>
            </a:pPr>
            <a:r>
              <a:rPr lang="en-US" smtClean="0"/>
              <a:t>9 September 2011</a:t>
            </a:r>
          </a:p>
        </p:txBody>
      </p:sp>
      <p:sp>
        <p:nvSpPr>
          <p:cNvPr id="19461" name="Footer Placeholder 3"/>
          <p:cNvSpPr>
            <a:spLocks noGrp="1"/>
          </p:cNvSpPr>
          <p:nvPr>
            <p:ph type="ftr" sz="quarter" idx="11"/>
          </p:nvPr>
        </p:nvSpPr>
        <p:spPr/>
        <p:txBody>
          <a:bodyPr/>
          <a:lstStyle/>
          <a:p>
            <a:pPr>
              <a:defRPr/>
            </a:pPr>
            <a:r>
              <a:rPr lang="en-US" smtClean="0"/>
              <a:t>www.edbodmer.com</a:t>
            </a:r>
          </a:p>
        </p:txBody>
      </p:sp>
      <p:sp>
        <p:nvSpPr>
          <p:cNvPr id="19462" name="Slide Number Placeholder 4"/>
          <p:cNvSpPr>
            <a:spLocks noGrp="1"/>
          </p:cNvSpPr>
          <p:nvPr>
            <p:ph type="sldNum" sz="quarter" idx="12"/>
          </p:nvPr>
        </p:nvSpPr>
        <p:spPr/>
        <p:txBody>
          <a:bodyPr/>
          <a:lstStyle/>
          <a:p>
            <a:pPr>
              <a:defRPr/>
            </a:pPr>
            <a:fld id="{35CE6A67-6C6B-4CE7-91DF-8C7AC119007A}" type="slidenum">
              <a:rPr lang="en-US" smtClean="0"/>
              <a:pPr>
                <a:defRPr/>
              </a:pPr>
              <a:t>15</a:t>
            </a:fld>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mtClean="0"/>
              <a:t>Declining Wind Speeds Continued</a:t>
            </a:r>
            <a:endParaRPr lang="en-JM" smtClean="0"/>
          </a:p>
        </p:txBody>
      </p:sp>
      <p:sp>
        <p:nvSpPr>
          <p:cNvPr id="47107" name="Content Placeholder 2"/>
          <p:cNvSpPr>
            <a:spLocks noGrp="1"/>
          </p:cNvSpPr>
          <p:nvPr>
            <p:ph idx="1"/>
          </p:nvPr>
        </p:nvSpPr>
        <p:spPr/>
        <p:txBody>
          <a:bodyPr/>
          <a:lstStyle/>
          <a:p>
            <a:r>
              <a:rPr lang="en-US" sz="1400" smtClean="0"/>
              <a:t>"As far as we can determine," says Dr. Michael Brower,  "average wind speeds in locations and at heights of interest for wind energy have been neither decreasing nor increasing in a statistically significant way in most parts of the world.“</a:t>
            </a:r>
          </a:p>
          <a:p>
            <a:r>
              <a:rPr lang="en-US" sz="1400" smtClean="0"/>
              <a:t>"The key problem with these reports is that they focus mainly on findings based on surface wind speed measurements taken at airports and the like. Such measurements are notoriously unreliable for long-term wind studies because of changes over the years in measurement equipment, instrument heights and locations, and surroundings.“</a:t>
            </a:r>
          </a:p>
          <a:p>
            <a:r>
              <a:rPr lang="en-US" sz="1400" smtClean="0"/>
              <a:t>The root of the problem is a feature in the atmosphere called the North Atlantic Oscillation (NAO), which controls wind speeds in northern Europe. An index of the oscillation has been compiled every year since 1824, based on atmospheric pressure readings from weather stations. In 2010, according to the index, the NAO reached its lowest level since measures began nearly two centuries ago. </a:t>
            </a:r>
          </a:p>
          <a:p>
            <a:r>
              <a:rPr lang="en-US" sz="1400" smtClean="0"/>
              <a:t>"The NAO is the dominant atmospheric pattern in Europe, especially in the winter," said Mr Crawford. "There is evidence the NAO may vary on [ten-year] timescales. We are in the middle of the longest streak of negative NAO on record. We have likely returned to the long-term negative phase of the NAO, which will have significant impacts on European weather. </a:t>
            </a:r>
          </a:p>
          <a:p>
            <a:r>
              <a:rPr lang="en-US" sz="1400" smtClean="0"/>
              <a:t>"The biggest impact will be on the distribution of wind, especially in the winter. Stronger winter winds should be expected in more southern latitudes, while northern latitudes will generally experience weaker winds than has been typical during the past 30 years." </a:t>
            </a:r>
          </a:p>
          <a:p>
            <a:endParaRPr lang="en-JM" sz="1400" smtClean="0"/>
          </a:p>
        </p:txBody>
      </p:sp>
      <p:sp>
        <p:nvSpPr>
          <p:cNvPr id="20484" name="Date Placeholder 3"/>
          <p:cNvSpPr>
            <a:spLocks noGrp="1"/>
          </p:cNvSpPr>
          <p:nvPr>
            <p:ph type="dt" sz="quarter" idx="10"/>
          </p:nvPr>
        </p:nvSpPr>
        <p:spPr/>
        <p:txBody>
          <a:bodyPr/>
          <a:lstStyle/>
          <a:p>
            <a:pPr>
              <a:defRPr/>
            </a:pPr>
            <a:r>
              <a:rPr lang="en-US" smtClean="0"/>
              <a:t>9 September 2011</a:t>
            </a:r>
          </a:p>
        </p:txBody>
      </p:sp>
      <p:sp>
        <p:nvSpPr>
          <p:cNvPr id="20485" name="Footer Placeholder 4"/>
          <p:cNvSpPr>
            <a:spLocks noGrp="1"/>
          </p:cNvSpPr>
          <p:nvPr>
            <p:ph type="ftr" sz="quarter" idx="11"/>
          </p:nvPr>
        </p:nvSpPr>
        <p:spPr/>
        <p:txBody>
          <a:bodyPr/>
          <a:lstStyle/>
          <a:p>
            <a:pPr>
              <a:defRPr/>
            </a:pPr>
            <a:r>
              <a:rPr lang="en-US" smtClean="0"/>
              <a:t>www.edbodmer.com</a:t>
            </a:r>
          </a:p>
        </p:txBody>
      </p:sp>
      <p:sp>
        <p:nvSpPr>
          <p:cNvPr id="20486" name="Slide Number Placeholder 5"/>
          <p:cNvSpPr>
            <a:spLocks noGrp="1"/>
          </p:cNvSpPr>
          <p:nvPr>
            <p:ph type="sldNum" sz="quarter" idx="12"/>
          </p:nvPr>
        </p:nvSpPr>
        <p:spPr/>
        <p:txBody>
          <a:bodyPr/>
          <a:lstStyle/>
          <a:p>
            <a:pPr>
              <a:defRPr/>
            </a:pPr>
            <a:fld id="{2819BFE1-AC47-4385-AA6C-EABEBF1AEF28}" type="slidenum">
              <a:rPr lang="en-US" smtClean="0"/>
              <a:pPr>
                <a:defRPr/>
              </a:pPr>
              <a:t>16</a:t>
            </a:fld>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Wind Speeds in China</a:t>
            </a:r>
          </a:p>
        </p:txBody>
      </p:sp>
      <p:sp>
        <p:nvSpPr>
          <p:cNvPr id="48131" name="Content Placeholder 2"/>
          <p:cNvSpPr>
            <a:spLocks noGrp="1"/>
          </p:cNvSpPr>
          <p:nvPr>
            <p:ph idx="1"/>
          </p:nvPr>
        </p:nvSpPr>
        <p:spPr>
          <a:xfrm>
            <a:off x="457200" y="1371600"/>
            <a:ext cx="8305800" cy="4754563"/>
          </a:xfrm>
        </p:spPr>
        <p:txBody>
          <a:bodyPr/>
          <a:lstStyle/>
          <a:p>
            <a:r>
              <a:rPr lang="en-JM" sz="1300" b="1" smtClean="0"/>
              <a:t>Longyuan 'may rein-in projects' if poor winds persist in China</a:t>
            </a:r>
            <a:endParaRPr lang="en-US" sz="1300" smtClean="0"/>
          </a:p>
          <a:p>
            <a:r>
              <a:rPr lang="en-JM" sz="1300" b="1" smtClean="0"/>
              <a:t>Longyuan, China’s biggest wind farm developer, may cut investment in new projects this year if wind resources remain at a record low, according to analysts. </a:t>
            </a:r>
            <a:endParaRPr lang="en-US" sz="1300" smtClean="0"/>
          </a:p>
          <a:p>
            <a:r>
              <a:rPr lang="en-JM" sz="1300" smtClean="0"/>
              <a:t>China has experienced its poorest wind resources in at least ten years, according to analysts tracking wind data from Longyuan, the only company to report generation figures on a monthly basis. </a:t>
            </a:r>
            <a:endParaRPr lang="en-US" sz="1300" smtClean="0"/>
          </a:p>
          <a:p>
            <a:r>
              <a:rPr lang="en-JM" sz="1300" smtClean="0"/>
              <a:t>The phenomenon began in July 2011 and has continued to affect the northern provinces of Liaoning, Heilongjiang, Jilin, and Hebei through January 2012, with the exception of strong resources in September. </a:t>
            </a:r>
            <a:endParaRPr lang="en-US" sz="1300" smtClean="0"/>
          </a:p>
          <a:p>
            <a:r>
              <a:rPr lang="en-JM" sz="1300" smtClean="0"/>
              <a:t>It is not clearly understood what is affecting the normally windy conditions in this area of China, but it is thought that climate change could be a factor. China also experienced its lowest levels of rainfall in 39 years during the first half of 2011. </a:t>
            </a:r>
            <a:endParaRPr lang="en-US" sz="1300" smtClean="0"/>
          </a:p>
          <a:p>
            <a:r>
              <a:rPr lang="en-JM" sz="1300" smtClean="0"/>
              <a:t>“Given the abnormal wind output, especially for northeast provinces and Hebei, we see the possibility of an investment slowdown this year to avoid opening new projects at sub-optimal returns,” he writes in a research note. </a:t>
            </a:r>
            <a:endParaRPr lang="en-US" sz="1300" smtClean="0"/>
          </a:p>
          <a:p>
            <a:r>
              <a:rPr lang="en-JM" sz="1300" smtClean="0"/>
              <a:t>The company today reported that wind power generation fell in January by almost 4% compared with last year, the first January decline in its reporting history. </a:t>
            </a:r>
            <a:endParaRPr lang="en-US" sz="1300" smtClean="0"/>
          </a:p>
          <a:p>
            <a:r>
              <a:rPr lang="en-JM" sz="1300" b="1" smtClean="0">
                <a:hlinkClick r:id="rId2"/>
              </a:rPr>
              <a:t>Longyuan</a:t>
            </a:r>
            <a:r>
              <a:rPr lang="en-JM" sz="1300" smtClean="0"/>
              <a:t>’s wind power output last month was also hit by grid curtailment in certain regions during the Chinese New Year holidays when demand for heat surges, requiring a larger proportion of coal-generated power. </a:t>
            </a:r>
            <a:endParaRPr lang="en-US" sz="1300" smtClean="0"/>
          </a:p>
          <a:p>
            <a:r>
              <a:rPr lang="en-JM" sz="1300" smtClean="0"/>
              <a:t>Wind resources in China dropped by 24% in January 2012 compared with the historical average for January over a 30-year period, according to separate research by Dai and his fellow analysts. </a:t>
            </a:r>
            <a:endParaRPr lang="en-US" sz="1300" smtClean="0"/>
          </a:p>
          <a:p>
            <a:r>
              <a:rPr lang="en-JM" sz="1300" smtClean="0"/>
              <a:t>Published: Wednesday, February 8 2012</a:t>
            </a:r>
            <a:endParaRPr lang="en-US" sz="1300" smtClean="0"/>
          </a:p>
          <a:p>
            <a:endParaRPr lang="en-US" sz="13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mtClean="0"/>
              <a:t>Dramatic Changes in Capacity Factor in China</a:t>
            </a:r>
          </a:p>
        </p:txBody>
      </p:sp>
      <p:sp>
        <p:nvSpPr>
          <p:cNvPr id="49155" name="Rectangle 3"/>
          <p:cNvSpPr>
            <a:spLocks noGrp="1" noChangeArrowheads="1"/>
          </p:cNvSpPr>
          <p:nvPr>
            <p:ph type="body" idx="1"/>
          </p:nvPr>
        </p:nvSpPr>
        <p:spPr/>
        <p:txBody>
          <a:bodyPr/>
          <a:lstStyle/>
          <a:p>
            <a:pPr>
              <a:lnSpc>
                <a:spcPct val="80000"/>
              </a:lnSpc>
            </a:pPr>
            <a:r>
              <a:rPr lang="en-US" sz="2000" b="1" smtClean="0"/>
              <a:t>China's Huaneng sees profits crash in 'severe' wind market</a:t>
            </a:r>
          </a:p>
          <a:p>
            <a:pPr>
              <a:lnSpc>
                <a:spcPct val="80000"/>
              </a:lnSpc>
            </a:pPr>
            <a:r>
              <a:rPr lang="en-US" sz="2000" b="1" smtClean="0"/>
              <a:t>Huaneng Renewables suffered a two-thirds slump in profits in the first half of 2012, as lower power demand, poor wind conditions and worsening grid constraints added up to a tough six months for the Chinese group. </a:t>
            </a:r>
            <a:endParaRPr lang="en-US" sz="2000" smtClean="0"/>
          </a:p>
          <a:p>
            <a:pPr>
              <a:lnSpc>
                <a:spcPct val="80000"/>
              </a:lnSpc>
            </a:pPr>
            <a:r>
              <a:rPr lang="en-US" sz="2000" smtClean="0"/>
              <a:t>Net profits fell to 277.2m yuan ($38.7m) in the first half – a 62.3% slump on the same period last year. Huaneng Renewables had warned in mid-July that a drop of more than 50% could be on the cards. </a:t>
            </a:r>
          </a:p>
          <a:p>
            <a:pPr>
              <a:lnSpc>
                <a:spcPct val="80000"/>
              </a:lnSpc>
            </a:pPr>
            <a:r>
              <a:rPr lang="en-US" sz="2000" smtClean="0"/>
              <a:t>“Wind condition across the whole country was generally unsatisfactory, and electricity output constraints in certain areas were intensive,” </a:t>
            </a:r>
            <a:r>
              <a:rPr lang="en-US" sz="2000" b="1" smtClean="0">
                <a:hlinkClick r:id="rId2"/>
              </a:rPr>
              <a:t>Huaneng Renewables</a:t>
            </a:r>
            <a:r>
              <a:rPr lang="en-US" sz="2000" smtClean="0"/>
              <a:t> told its investors. </a:t>
            </a:r>
          </a:p>
          <a:p>
            <a:pPr>
              <a:lnSpc>
                <a:spcPct val="80000"/>
              </a:lnSpc>
            </a:pPr>
            <a:r>
              <a:rPr lang="en-US" sz="2000" b="1" smtClean="0"/>
              <a:t>The Hong Kong-listed unit of state-owned China Huaneng Group saw a 23.4% drop in average utilisation hours across its wind fleet compared to the same six months last year, with a slump as high as 44% in Inner Mongolia.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Index of Different Countries in Europe</a:t>
            </a:r>
          </a:p>
        </p:txBody>
      </p:sp>
      <p:sp>
        <p:nvSpPr>
          <p:cNvPr id="22531" name="Date Placeholder 3"/>
          <p:cNvSpPr>
            <a:spLocks noGrp="1"/>
          </p:cNvSpPr>
          <p:nvPr>
            <p:ph type="dt" sz="quarter" idx="10"/>
          </p:nvPr>
        </p:nvSpPr>
        <p:spPr/>
        <p:txBody>
          <a:bodyPr/>
          <a:lstStyle/>
          <a:p>
            <a:pPr>
              <a:defRPr/>
            </a:pPr>
            <a:r>
              <a:rPr lang="en-US" smtClean="0"/>
              <a:t>9 September 2011</a:t>
            </a:r>
          </a:p>
        </p:txBody>
      </p:sp>
      <p:sp>
        <p:nvSpPr>
          <p:cNvPr id="22532" name="Footer Placeholder 4"/>
          <p:cNvSpPr>
            <a:spLocks noGrp="1"/>
          </p:cNvSpPr>
          <p:nvPr>
            <p:ph type="ftr" sz="quarter" idx="11"/>
          </p:nvPr>
        </p:nvSpPr>
        <p:spPr/>
        <p:txBody>
          <a:bodyPr/>
          <a:lstStyle/>
          <a:p>
            <a:pPr>
              <a:defRPr/>
            </a:pPr>
            <a:r>
              <a:rPr lang="en-US" smtClean="0"/>
              <a:t>www.edbodmer.com</a:t>
            </a:r>
          </a:p>
        </p:txBody>
      </p:sp>
      <p:sp>
        <p:nvSpPr>
          <p:cNvPr id="22533" name="Slide Number Placeholder 5"/>
          <p:cNvSpPr>
            <a:spLocks noGrp="1"/>
          </p:cNvSpPr>
          <p:nvPr>
            <p:ph type="sldNum" sz="quarter" idx="12"/>
          </p:nvPr>
        </p:nvSpPr>
        <p:spPr/>
        <p:txBody>
          <a:bodyPr/>
          <a:lstStyle/>
          <a:p>
            <a:pPr>
              <a:defRPr/>
            </a:pPr>
            <a:fld id="{3BA373BC-5713-4E92-90C7-493A991A3988}" type="slidenum">
              <a:rPr lang="en-US" smtClean="0"/>
              <a:pPr>
                <a:defRPr/>
              </a:pPr>
              <a:t>19</a:t>
            </a:fld>
            <a:endParaRPr lang="en-US" smtClean="0"/>
          </a:p>
        </p:txBody>
      </p:sp>
      <p:pic>
        <p:nvPicPr>
          <p:cNvPr id="50182" name="Picture 2"/>
          <p:cNvPicPr>
            <a:picLocks noGrp="1" noChangeAspect="1" noChangeArrowheads="1"/>
          </p:cNvPicPr>
          <p:nvPr>
            <p:ph idx="1"/>
          </p:nvPr>
        </p:nvPicPr>
        <p:blipFill>
          <a:blip r:embed="rId2" cstate="print"/>
          <a:srcRect/>
          <a:stretch>
            <a:fillRect/>
          </a:stretch>
        </p:blipFill>
        <p:spPr>
          <a:xfrm>
            <a:off x="1339850" y="1600200"/>
            <a:ext cx="6464300"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5"/>
          <p:cNvSpPr>
            <a:spLocks noGrp="1"/>
          </p:cNvSpPr>
          <p:nvPr>
            <p:ph type="title"/>
          </p:nvPr>
        </p:nvSpPr>
        <p:spPr/>
        <p:txBody>
          <a:bodyPr/>
          <a:lstStyle/>
          <a:p>
            <a:r>
              <a:rPr lang="en-US" smtClean="0"/>
              <a:t>Contents</a:t>
            </a:r>
            <a:endParaRPr lang="en-JM" smtClean="0"/>
          </a:p>
        </p:txBody>
      </p:sp>
      <p:sp>
        <p:nvSpPr>
          <p:cNvPr id="6147" name="Content Placeholder 6"/>
          <p:cNvSpPr>
            <a:spLocks noGrp="1"/>
          </p:cNvSpPr>
          <p:nvPr>
            <p:ph idx="1"/>
          </p:nvPr>
        </p:nvSpPr>
        <p:spPr/>
        <p:txBody>
          <a:bodyPr/>
          <a:lstStyle/>
          <a:p>
            <a:r>
              <a:rPr lang="en-US" smtClean="0"/>
              <a:t>Wind Resource Analysis</a:t>
            </a:r>
          </a:p>
          <a:p>
            <a:pPr lvl="1"/>
            <a:r>
              <a:rPr lang="en-US" smtClean="0"/>
              <a:t>Raw Wind Data</a:t>
            </a:r>
          </a:p>
          <a:p>
            <a:pPr lvl="1"/>
            <a:r>
              <a:rPr lang="en-US" smtClean="0"/>
              <a:t>Power Curves</a:t>
            </a:r>
          </a:p>
          <a:p>
            <a:pPr lvl="1"/>
            <a:r>
              <a:rPr lang="en-US" smtClean="0"/>
              <a:t>Wiebull Distribution</a:t>
            </a:r>
          </a:p>
          <a:p>
            <a:pPr lvl="1"/>
            <a:r>
              <a:rPr lang="en-US" smtClean="0"/>
              <a:t>Adjustments to Wind Speeds and Power Generation</a:t>
            </a:r>
          </a:p>
          <a:p>
            <a:pPr lvl="1"/>
            <a:r>
              <a:rPr lang="en-US" smtClean="0"/>
              <a:t>Accuracy of Wind Studies</a:t>
            </a:r>
          </a:p>
          <a:p>
            <a:r>
              <a:rPr lang="en-US" smtClean="0"/>
              <a:t>Hydro Resource Analysis</a:t>
            </a:r>
          </a:p>
          <a:p>
            <a:pPr lvl="1"/>
            <a:r>
              <a:rPr lang="en-US" smtClean="0"/>
              <a:t>Raw Flow Data</a:t>
            </a:r>
          </a:p>
          <a:p>
            <a:pPr lvl="1"/>
            <a:r>
              <a:rPr lang="en-US" smtClean="0"/>
              <a:t>Head, Gravitational Constant, Efficiency</a:t>
            </a:r>
          </a:p>
          <a:p>
            <a:pPr lvl="1"/>
            <a:r>
              <a:rPr lang="en-US" smtClean="0"/>
              <a:t>Simulated Generation</a:t>
            </a:r>
          </a:p>
          <a:p>
            <a:r>
              <a:rPr lang="en-US" smtClean="0"/>
              <a:t>Solar Resource Assessment</a:t>
            </a:r>
          </a:p>
          <a:p>
            <a:pPr lvl="1"/>
            <a:endParaRPr lang="en-US" smtClean="0"/>
          </a:p>
          <a:p>
            <a:endParaRPr lang="en-JM" smtClean="0"/>
          </a:p>
        </p:txBody>
      </p:sp>
      <p:sp>
        <p:nvSpPr>
          <p:cNvPr id="6148" name="Date Placeholder 2"/>
          <p:cNvSpPr>
            <a:spLocks noGrp="1"/>
          </p:cNvSpPr>
          <p:nvPr>
            <p:ph type="dt" sz="quarter" idx="10"/>
          </p:nvPr>
        </p:nvSpPr>
        <p:spPr/>
        <p:txBody>
          <a:bodyPr/>
          <a:lstStyle/>
          <a:p>
            <a:pPr>
              <a:defRPr/>
            </a:pPr>
            <a:r>
              <a:rPr lang="en-US" smtClean="0"/>
              <a:t>9 September 2011</a:t>
            </a:r>
          </a:p>
        </p:txBody>
      </p:sp>
      <p:sp>
        <p:nvSpPr>
          <p:cNvPr id="6149" name="Footer Placeholder 3"/>
          <p:cNvSpPr>
            <a:spLocks noGrp="1"/>
          </p:cNvSpPr>
          <p:nvPr>
            <p:ph type="ftr" sz="quarter" idx="11"/>
          </p:nvPr>
        </p:nvSpPr>
        <p:spPr/>
        <p:txBody>
          <a:bodyPr/>
          <a:lstStyle/>
          <a:p>
            <a:pPr>
              <a:defRPr/>
            </a:pPr>
            <a:r>
              <a:rPr lang="en-US" smtClean="0"/>
              <a:t>www.edbodmer.com</a:t>
            </a:r>
          </a:p>
        </p:txBody>
      </p:sp>
      <p:sp>
        <p:nvSpPr>
          <p:cNvPr id="6150" name="Slide Number Placeholder 4"/>
          <p:cNvSpPr>
            <a:spLocks noGrp="1"/>
          </p:cNvSpPr>
          <p:nvPr>
            <p:ph type="sldNum" sz="quarter" idx="12"/>
          </p:nvPr>
        </p:nvSpPr>
        <p:spPr/>
        <p:txBody>
          <a:bodyPr/>
          <a:lstStyle/>
          <a:p>
            <a:pPr>
              <a:defRPr/>
            </a:pPr>
            <a:fld id="{F59E22B6-C1CE-4E44-85EC-190E886715A4}" type="slidenum">
              <a:rPr lang="en-US" smtClean="0"/>
              <a:pPr>
                <a:defRPr/>
              </a:pPr>
              <a:t>2</a:t>
            </a:fld>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smtClean="0"/>
              <a:t>German Wind Speeds</a:t>
            </a:r>
            <a:endParaRPr lang="en-JM" smtClean="0"/>
          </a:p>
        </p:txBody>
      </p:sp>
      <p:sp>
        <p:nvSpPr>
          <p:cNvPr id="23555" name="Date Placeholder 3"/>
          <p:cNvSpPr>
            <a:spLocks noGrp="1"/>
          </p:cNvSpPr>
          <p:nvPr>
            <p:ph type="dt" sz="quarter" idx="10"/>
          </p:nvPr>
        </p:nvSpPr>
        <p:spPr/>
        <p:txBody>
          <a:bodyPr/>
          <a:lstStyle/>
          <a:p>
            <a:pPr>
              <a:defRPr/>
            </a:pPr>
            <a:r>
              <a:rPr lang="en-US" smtClean="0"/>
              <a:t>9 September 2011</a:t>
            </a:r>
          </a:p>
        </p:txBody>
      </p:sp>
      <p:sp>
        <p:nvSpPr>
          <p:cNvPr id="23556" name="Footer Placeholder 4"/>
          <p:cNvSpPr>
            <a:spLocks noGrp="1"/>
          </p:cNvSpPr>
          <p:nvPr>
            <p:ph type="ftr" sz="quarter" idx="11"/>
          </p:nvPr>
        </p:nvSpPr>
        <p:spPr/>
        <p:txBody>
          <a:bodyPr/>
          <a:lstStyle/>
          <a:p>
            <a:pPr>
              <a:defRPr/>
            </a:pPr>
            <a:r>
              <a:rPr lang="en-US" smtClean="0"/>
              <a:t>www.edbodmer.com</a:t>
            </a:r>
          </a:p>
        </p:txBody>
      </p:sp>
      <p:sp>
        <p:nvSpPr>
          <p:cNvPr id="23557" name="Slide Number Placeholder 5"/>
          <p:cNvSpPr>
            <a:spLocks noGrp="1"/>
          </p:cNvSpPr>
          <p:nvPr>
            <p:ph type="sldNum" sz="quarter" idx="12"/>
          </p:nvPr>
        </p:nvSpPr>
        <p:spPr/>
        <p:txBody>
          <a:bodyPr/>
          <a:lstStyle/>
          <a:p>
            <a:pPr>
              <a:defRPr/>
            </a:pPr>
            <a:fld id="{2E46D5B2-9D09-423C-BA40-E01DD0F88363}" type="slidenum">
              <a:rPr lang="en-US" smtClean="0"/>
              <a:pPr>
                <a:defRPr/>
              </a:pPr>
              <a:t>20</a:t>
            </a:fld>
            <a:endParaRPr lang="en-US" smtClean="0"/>
          </a:p>
        </p:txBody>
      </p:sp>
      <p:pic>
        <p:nvPicPr>
          <p:cNvPr id="51206" name="Picture 5"/>
          <p:cNvPicPr>
            <a:picLocks noChangeAspect="1" noChangeArrowheads="1"/>
          </p:cNvPicPr>
          <p:nvPr/>
        </p:nvPicPr>
        <p:blipFill>
          <a:blip r:embed="rId2" cstate="print"/>
          <a:srcRect/>
          <a:stretch>
            <a:fillRect/>
          </a:stretch>
        </p:blipFill>
        <p:spPr bwMode="auto">
          <a:xfrm>
            <a:off x="762000" y="1143000"/>
            <a:ext cx="7158038" cy="521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Wind Indexes and North Atlantic Oscillation Index</a:t>
            </a:r>
          </a:p>
        </p:txBody>
      </p:sp>
      <p:sp>
        <p:nvSpPr>
          <p:cNvPr id="24579" name="Date Placeholder 3"/>
          <p:cNvSpPr>
            <a:spLocks noGrp="1"/>
          </p:cNvSpPr>
          <p:nvPr>
            <p:ph type="dt" sz="quarter" idx="10"/>
          </p:nvPr>
        </p:nvSpPr>
        <p:spPr/>
        <p:txBody>
          <a:bodyPr/>
          <a:lstStyle/>
          <a:p>
            <a:pPr>
              <a:defRPr/>
            </a:pPr>
            <a:r>
              <a:rPr lang="en-US" smtClean="0"/>
              <a:t>9 September 2011</a:t>
            </a:r>
          </a:p>
        </p:txBody>
      </p:sp>
      <p:sp>
        <p:nvSpPr>
          <p:cNvPr id="24580" name="Footer Placeholder 4"/>
          <p:cNvSpPr>
            <a:spLocks noGrp="1"/>
          </p:cNvSpPr>
          <p:nvPr>
            <p:ph type="ftr" sz="quarter" idx="11"/>
          </p:nvPr>
        </p:nvSpPr>
        <p:spPr/>
        <p:txBody>
          <a:bodyPr/>
          <a:lstStyle/>
          <a:p>
            <a:pPr>
              <a:defRPr/>
            </a:pPr>
            <a:r>
              <a:rPr lang="en-US" smtClean="0"/>
              <a:t>www.edbodmer.com</a:t>
            </a:r>
          </a:p>
        </p:txBody>
      </p:sp>
      <p:sp>
        <p:nvSpPr>
          <p:cNvPr id="24581" name="Slide Number Placeholder 5"/>
          <p:cNvSpPr>
            <a:spLocks noGrp="1"/>
          </p:cNvSpPr>
          <p:nvPr>
            <p:ph type="sldNum" sz="quarter" idx="12"/>
          </p:nvPr>
        </p:nvSpPr>
        <p:spPr/>
        <p:txBody>
          <a:bodyPr/>
          <a:lstStyle/>
          <a:p>
            <a:pPr>
              <a:defRPr/>
            </a:pPr>
            <a:fld id="{6C073F0B-25BE-46AD-873D-619D477DD365}" type="slidenum">
              <a:rPr lang="en-US" smtClean="0"/>
              <a:pPr>
                <a:defRPr/>
              </a:pPr>
              <a:t>21</a:t>
            </a:fld>
            <a:endParaRPr lang="en-US" smtClean="0"/>
          </a:p>
        </p:txBody>
      </p:sp>
      <p:pic>
        <p:nvPicPr>
          <p:cNvPr id="52230" name="Picture 2"/>
          <p:cNvPicPr>
            <a:picLocks noGrp="1" noChangeAspect="1" noChangeArrowheads="1"/>
          </p:cNvPicPr>
          <p:nvPr>
            <p:ph idx="1"/>
          </p:nvPr>
        </p:nvPicPr>
        <p:blipFill>
          <a:blip r:embed="rId2" cstate="print"/>
          <a:srcRect/>
          <a:stretch>
            <a:fillRect/>
          </a:stretch>
        </p:blipFill>
        <p:spPr>
          <a:xfrm>
            <a:off x="1362075" y="1600200"/>
            <a:ext cx="6419850" cy="45259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smtClean="0"/>
              <a:t>Return to Long-term Averages After High Data in 1990’s</a:t>
            </a:r>
          </a:p>
        </p:txBody>
      </p:sp>
      <p:sp>
        <p:nvSpPr>
          <p:cNvPr id="25603" name="Date Placeholder 3"/>
          <p:cNvSpPr>
            <a:spLocks noGrp="1"/>
          </p:cNvSpPr>
          <p:nvPr>
            <p:ph type="dt" sz="quarter" idx="10"/>
          </p:nvPr>
        </p:nvSpPr>
        <p:spPr/>
        <p:txBody>
          <a:bodyPr/>
          <a:lstStyle/>
          <a:p>
            <a:pPr>
              <a:defRPr/>
            </a:pPr>
            <a:r>
              <a:rPr lang="en-US" smtClean="0"/>
              <a:t>9 September 2011</a:t>
            </a:r>
          </a:p>
        </p:txBody>
      </p:sp>
      <p:sp>
        <p:nvSpPr>
          <p:cNvPr id="25604" name="Footer Placeholder 4"/>
          <p:cNvSpPr>
            <a:spLocks noGrp="1"/>
          </p:cNvSpPr>
          <p:nvPr>
            <p:ph type="ftr" sz="quarter" idx="11"/>
          </p:nvPr>
        </p:nvSpPr>
        <p:spPr/>
        <p:txBody>
          <a:bodyPr/>
          <a:lstStyle/>
          <a:p>
            <a:pPr>
              <a:defRPr/>
            </a:pPr>
            <a:r>
              <a:rPr lang="en-US" smtClean="0"/>
              <a:t>www.edbodmer.com</a:t>
            </a:r>
          </a:p>
        </p:txBody>
      </p:sp>
      <p:sp>
        <p:nvSpPr>
          <p:cNvPr id="25605" name="Slide Number Placeholder 5"/>
          <p:cNvSpPr>
            <a:spLocks noGrp="1"/>
          </p:cNvSpPr>
          <p:nvPr>
            <p:ph type="sldNum" sz="quarter" idx="12"/>
          </p:nvPr>
        </p:nvSpPr>
        <p:spPr/>
        <p:txBody>
          <a:bodyPr/>
          <a:lstStyle/>
          <a:p>
            <a:pPr>
              <a:defRPr/>
            </a:pPr>
            <a:fld id="{D12324BD-E6D6-45A7-9CDE-536AF784A995}" type="slidenum">
              <a:rPr lang="en-US" smtClean="0"/>
              <a:pPr>
                <a:defRPr/>
              </a:pPr>
              <a:t>22</a:t>
            </a:fld>
            <a:endParaRPr lang="en-US" smtClean="0"/>
          </a:p>
        </p:txBody>
      </p:sp>
      <p:pic>
        <p:nvPicPr>
          <p:cNvPr id="53254" name="Picture 2"/>
          <p:cNvPicPr>
            <a:picLocks noGrp="1" noChangeAspect="1" noChangeArrowheads="1"/>
          </p:cNvPicPr>
          <p:nvPr>
            <p:ph idx="1"/>
          </p:nvPr>
        </p:nvPicPr>
        <p:blipFill>
          <a:blip r:embed="rId2" cstate="print"/>
          <a:srcRect/>
          <a:stretch>
            <a:fillRect/>
          </a:stretch>
        </p:blipFill>
        <p:spPr>
          <a:xfrm>
            <a:off x="1347788" y="1600200"/>
            <a:ext cx="6448425" cy="4525963"/>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5"/>
          <p:cNvSpPr>
            <a:spLocks noGrp="1"/>
          </p:cNvSpPr>
          <p:nvPr>
            <p:ph type="ctrTitle"/>
          </p:nvPr>
        </p:nvSpPr>
        <p:spPr/>
        <p:txBody>
          <a:bodyPr/>
          <a:lstStyle/>
          <a:p>
            <a:r>
              <a:rPr lang="en-US"/>
              <a:t>Weibull Distribution</a:t>
            </a:r>
            <a:endParaRPr lang="en-JM"/>
          </a:p>
        </p:txBody>
      </p:sp>
      <p:sp>
        <p:nvSpPr>
          <p:cNvPr id="26627" name="Date Placeholder 2"/>
          <p:cNvSpPr>
            <a:spLocks noGrp="1"/>
          </p:cNvSpPr>
          <p:nvPr>
            <p:ph type="dt" sz="quarter" idx="10"/>
          </p:nvPr>
        </p:nvSpPr>
        <p:spPr/>
        <p:txBody>
          <a:bodyPr/>
          <a:lstStyle/>
          <a:p>
            <a:pPr>
              <a:defRPr/>
            </a:pPr>
            <a:r>
              <a:rPr lang="en-US" smtClean="0"/>
              <a:t>9 September 2011</a:t>
            </a:r>
          </a:p>
        </p:txBody>
      </p:sp>
      <p:sp>
        <p:nvSpPr>
          <p:cNvPr id="26628" name="Footer Placeholder 3"/>
          <p:cNvSpPr>
            <a:spLocks noGrp="1"/>
          </p:cNvSpPr>
          <p:nvPr>
            <p:ph type="ftr" sz="quarter" idx="11"/>
          </p:nvPr>
        </p:nvSpPr>
        <p:spPr/>
        <p:txBody>
          <a:bodyPr/>
          <a:lstStyle/>
          <a:p>
            <a:pPr>
              <a:defRPr/>
            </a:pPr>
            <a:r>
              <a:rPr lang="en-US" smtClean="0"/>
              <a:t>www.edbodmer.com</a:t>
            </a:r>
          </a:p>
        </p:txBody>
      </p:sp>
      <p:sp>
        <p:nvSpPr>
          <p:cNvPr id="26629" name="Slide Number Placeholder 4"/>
          <p:cNvSpPr>
            <a:spLocks noGrp="1"/>
          </p:cNvSpPr>
          <p:nvPr>
            <p:ph type="sldNum" sz="quarter" idx="12"/>
          </p:nvPr>
        </p:nvSpPr>
        <p:spPr/>
        <p:txBody>
          <a:bodyPr/>
          <a:lstStyle/>
          <a:p>
            <a:pPr>
              <a:defRPr/>
            </a:pPr>
            <a:fld id="{2993E88A-4247-4E4B-B1D8-EDAE14F36295}" type="slidenum">
              <a:rPr lang="en-US" smtClean="0"/>
              <a:pPr>
                <a:defRPr/>
              </a:pPr>
              <a:t>23</a:t>
            </a:fld>
            <a:endParaRPr lang="en-US"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p:txBody>
          <a:bodyPr lIns="92075" tIns="46038" rIns="92075" bIns="46038" anchor="t"/>
          <a:lstStyle/>
          <a:p>
            <a:r>
              <a:rPr lang="en-US" smtClean="0"/>
              <a:t>RetScreen: Compute Wind Distribution from Wiebull Distribution</a:t>
            </a:r>
          </a:p>
        </p:txBody>
      </p:sp>
      <p:sp>
        <p:nvSpPr>
          <p:cNvPr id="55299" name="Content Placeholder 2"/>
          <p:cNvSpPr>
            <a:spLocks noGrp="1"/>
          </p:cNvSpPr>
          <p:nvPr>
            <p:ph idx="4294967295"/>
          </p:nvPr>
        </p:nvSpPr>
        <p:spPr/>
        <p:txBody>
          <a:bodyPr lIns="92075" tIns="46038" rIns="92075" bIns="46038"/>
          <a:lstStyle/>
          <a:p>
            <a:pPr marL="231775" indent="-173038"/>
            <a:r>
              <a:rPr lang="en-US" sz="2000" smtClean="0"/>
              <a:t>Wiebull Distribution in Excel:</a:t>
            </a:r>
          </a:p>
          <a:p>
            <a:pPr marL="855663" lvl="1" indent="-288925"/>
            <a:r>
              <a:rPr lang="en-US" sz="2000" smtClean="0"/>
              <a:t>WIEBULL( x , ALPHA, BETA, SWITCH)</a:t>
            </a:r>
          </a:p>
          <a:p>
            <a:pPr marL="855663" lvl="1" indent="-288925"/>
            <a:r>
              <a:rPr lang="en-US" sz="2000" smtClean="0"/>
              <a:t>x – Point on Power Curve – Wind Speed</a:t>
            </a:r>
          </a:p>
          <a:p>
            <a:pPr marL="855663" lvl="1" indent="-288925"/>
            <a:r>
              <a:rPr lang="en-US" sz="2000" smtClean="0"/>
              <a:t>ALPHA: Scale function – a number from 1 to 3 – typically 2</a:t>
            </a:r>
          </a:p>
          <a:p>
            <a:pPr marL="855663" lvl="1" indent="-288925"/>
            <a:r>
              <a:rPr lang="en-US" sz="2000" smtClean="0"/>
              <a:t>BETA: Average Speed/Gamma where gamma = .89</a:t>
            </a:r>
          </a:p>
          <a:p>
            <a:pPr marL="855663" lvl="1" indent="-288925"/>
            <a:r>
              <a:rPr lang="en-US" sz="2000" smtClean="0"/>
              <a:t>SWITCH – 0 for  Not Cumulative</a:t>
            </a:r>
          </a:p>
          <a:p>
            <a:pPr marL="231775" indent="-173038"/>
            <a:r>
              <a:rPr lang="en-US" sz="2000" smtClean="0"/>
              <a:t>Hourly Wind Production</a:t>
            </a:r>
          </a:p>
          <a:p>
            <a:pPr marL="855663" lvl="1" indent="-288925"/>
            <a:r>
              <a:rPr lang="en-US" sz="2000" smtClean="0"/>
              <a:t>WIEBULL Probability x Power Curve</a:t>
            </a:r>
          </a:p>
          <a:p>
            <a:pPr marL="231775" indent="-173038"/>
            <a:r>
              <a:rPr lang="en-US" sz="2000" smtClean="0"/>
              <a:t>Compute for Different Months if Monthly Wind Speeds</a:t>
            </a:r>
          </a:p>
          <a:p>
            <a:pPr marL="231775" indent="-173038"/>
            <a:r>
              <a:rPr lang="en-US" sz="2000" smtClean="0"/>
              <a:t>Monthly Energy is Hourly Energy x Days per Month x 24</a:t>
            </a:r>
          </a:p>
        </p:txBody>
      </p:sp>
      <p:sp>
        <p:nvSpPr>
          <p:cNvPr id="27652" name="Date Placeholder 1"/>
          <p:cNvSpPr>
            <a:spLocks noGrp="1"/>
          </p:cNvSpPr>
          <p:nvPr>
            <p:ph type="dt" sz="quarter" idx="10"/>
          </p:nvPr>
        </p:nvSpPr>
        <p:spPr/>
        <p:txBody>
          <a:bodyPr/>
          <a:lstStyle/>
          <a:p>
            <a:pPr>
              <a:defRPr/>
            </a:pPr>
            <a:r>
              <a:rPr lang="en-US" smtClean="0"/>
              <a:t>9 September 2011</a:t>
            </a:r>
          </a:p>
        </p:txBody>
      </p:sp>
      <p:sp>
        <p:nvSpPr>
          <p:cNvPr id="27653" name="Footer Placeholder 2"/>
          <p:cNvSpPr>
            <a:spLocks noGrp="1"/>
          </p:cNvSpPr>
          <p:nvPr>
            <p:ph type="ftr" sz="quarter" idx="11"/>
          </p:nvPr>
        </p:nvSpPr>
        <p:spPr/>
        <p:txBody>
          <a:bodyPr/>
          <a:lstStyle/>
          <a:p>
            <a:pPr>
              <a:defRPr/>
            </a:pPr>
            <a:r>
              <a:rPr lang="en-US" smtClean="0"/>
              <a:t>www.edbodmer.com</a:t>
            </a:r>
          </a:p>
        </p:txBody>
      </p:sp>
      <p:sp>
        <p:nvSpPr>
          <p:cNvPr id="27654" name="Slide Number Placeholder 3"/>
          <p:cNvSpPr>
            <a:spLocks noGrp="1"/>
          </p:cNvSpPr>
          <p:nvPr>
            <p:ph type="sldNum" sz="quarter" idx="12"/>
          </p:nvPr>
        </p:nvSpPr>
        <p:spPr/>
        <p:txBody>
          <a:bodyPr/>
          <a:lstStyle/>
          <a:p>
            <a:pPr>
              <a:defRPr/>
            </a:pPr>
            <a:fld id="{644E51D0-9672-418B-B7E0-2F6ED92798AA}" type="slidenum">
              <a:rPr lang="en-US" smtClean="0"/>
              <a:pPr>
                <a:defRPr/>
              </a:pPr>
              <a:t>24</a:t>
            </a:fld>
            <a:endParaRPr lang="en-US"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Weibull Distribution</a:t>
            </a:r>
          </a:p>
        </p:txBody>
      </p:sp>
      <p:pic>
        <p:nvPicPr>
          <p:cNvPr id="56323" name="Content Placeholder 3"/>
          <p:cNvPicPr>
            <a:picLocks noGrp="1" noChangeAspect="1" noChangeArrowheads="1"/>
          </p:cNvPicPr>
          <p:nvPr>
            <p:ph sz="half" idx="1"/>
          </p:nvPr>
        </p:nvPicPr>
        <p:blipFill>
          <a:blip r:embed="rId2" cstate="print"/>
          <a:srcRect/>
          <a:stretch>
            <a:fillRect/>
          </a:stretch>
        </p:blipFill>
        <p:spPr>
          <a:xfrm>
            <a:off x="838200" y="1447800"/>
            <a:ext cx="7162800" cy="1958975"/>
          </a:xfrm>
        </p:spPr>
      </p:pic>
      <p:sp>
        <p:nvSpPr>
          <p:cNvPr id="56324" name="Content Placeholder 6"/>
          <p:cNvSpPr>
            <a:spLocks noGrp="1"/>
          </p:cNvSpPr>
          <p:nvPr>
            <p:ph sz="half" idx="2"/>
          </p:nvPr>
        </p:nvSpPr>
        <p:spPr>
          <a:xfrm>
            <a:off x="533400" y="3505200"/>
            <a:ext cx="8153400" cy="2620963"/>
          </a:xfrm>
        </p:spPr>
        <p:txBody>
          <a:bodyPr/>
          <a:lstStyle/>
          <a:p>
            <a:r>
              <a:rPr lang="en-US" sz="1800" smtClean="0"/>
              <a:t>In excel, =weibull(Wind Speed,C Factor (e.g. 2),Avg Speed/.89)</a:t>
            </a:r>
          </a:p>
          <a:p>
            <a:endParaRPr lang="en-US" sz="1800" smtClean="0"/>
          </a:p>
          <a:p>
            <a:r>
              <a:rPr lang="en-US" sz="1800" smtClean="0"/>
              <a:t>X = wind speed</a:t>
            </a:r>
          </a:p>
          <a:p>
            <a:r>
              <a:rPr lang="en-US" sz="1800" smtClean="0"/>
              <a:t>K = Average Wind Speed/Gamma Factor = Average Wind Speed/.89</a:t>
            </a:r>
          </a:p>
          <a:p>
            <a:r>
              <a:rPr lang="en-US" sz="1800" smtClean="0"/>
              <a:t>C = 2</a:t>
            </a:r>
          </a:p>
        </p:txBody>
      </p:sp>
      <p:sp>
        <p:nvSpPr>
          <p:cNvPr id="28677" name="Date Placeholder 1"/>
          <p:cNvSpPr>
            <a:spLocks noGrp="1"/>
          </p:cNvSpPr>
          <p:nvPr>
            <p:ph type="dt" sz="quarter" idx="10"/>
          </p:nvPr>
        </p:nvSpPr>
        <p:spPr/>
        <p:txBody>
          <a:bodyPr/>
          <a:lstStyle/>
          <a:p>
            <a:pPr>
              <a:defRPr/>
            </a:pPr>
            <a:r>
              <a:rPr lang="en-US" smtClean="0"/>
              <a:t>9 September 2011</a:t>
            </a:r>
          </a:p>
        </p:txBody>
      </p:sp>
      <p:sp>
        <p:nvSpPr>
          <p:cNvPr id="28678" name="Footer Placeholder 2"/>
          <p:cNvSpPr>
            <a:spLocks noGrp="1"/>
          </p:cNvSpPr>
          <p:nvPr>
            <p:ph type="ftr" sz="quarter" idx="11"/>
          </p:nvPr>
        </p:nvSpPr>
        <p:spPr/>
        <p:txBody>
          <a:bodyPr/>
          <a:lstStyle/>
          <a:p>
            <a:pPr>
              <a:defRPr/>
            </a:pPr>
            <a:r>
              <a:rPr lang="en-US" smtClean="0"/>
              <a:t>www.edbodmer.com</a:t>
            </a:r>
          </a:p>
        </p:txBody>
      </p:sp>
      <p:sp>
        <p:nvSpPr>
          <p:cNvPr id="28679" name="Slide Number Placeholder 3"/>
          <p:cNvSpPr>
            <a:spLocks noGrp="1"/>
          </p:cNvSpPr>
          <p:nvPr>
            <p:ph type="sldNum" sz="quarter" idx="12"/>
          </p:nvPr>
        </p:nvSpPr>
        <p:spPr/>
        <p:txBody>
          <a:bodyPr/>
          <a:lstStyle/>
          <a:p>
            <a:pPr>
              <a:defRPr/>
            </a:pPr>
            <a:fld id="{C047EC78-2BE7-4E5D-A511-1213A9F94C81}" type="slidenum">
              <a:rPr lang="en-US" smtClean="0"/>
              <a:pPr>
                <a:defRPr/>
              </a:pPr>
              <a:t>25</a:t>
            </a:fld>
            <a:endParaRPr 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idx="4294967295"/>
          </p:nvPr>
        </p:nvSpPr>
        <p:spPr/>
        <p:txBody>
          <a:bodyPr/>
          <a:lstStyle/>
          <a:p>
            <a:r>
              <a:rPr lang="en-US" smtClean="0"/>
              <a:t>Weibull versus Actual Versus Normal from Creating Annual Wind Distribution</a:t>
            </a:r>
          </a:p>
        </p:txBody>
      </p:sp>
      <p:pic>
        <p:nvPicPr>
          <p:cNvPr id="57347" name="Picture 2"/>
          <p:cNvPicPr>
            <a:picLocks noGrp="1" noChangeAspect="1" noChangeArrowheads="1"/>
          </p:cNvPicPr>
          <p:nvPr>
            <p:ph idx="4294967295"/>
          </p:nvPr>
        </p:nvPicPr>
        <p:blipFill>
          <a:blip r:embed="rId2" cstate="print"/>
          <a:srcRect/>
          <a:stretch>
            <a:fillRect/>
          </a:stretch>
        </p:blipFill>
        <p:spPr>
          <a:xfrm>
            <a:off x="1455738" y="1600200"/>
            <a:ext cx="6232525" cy="4525963"/>
          </a:xfrm>
        </p:spPr>
      </p:pic>
      <p:sp>
        <p:nvSpPr>
          <p:cNvPr id="29700" name="Date Placeholder 1"/>
          <p:cNvSpPr>
            <a:spLocks noGrp="1"/>
          </p:cNvSpPr>
          <p:nvPr>
            <p:ph type="dt" sz="quarter" idx="10"/>
          </p:nvPr>
        </p:nvSpPr>
        <p:spPr/>
        <p:txBody>
          <a:bodyPr/>
          <a:lstStyle/>
          <a:p>
            <a:pPr>
              <a:defRPr/>
            </a:pPr>
            <a:r>
              <a:rPr lang="en-US" smtClean="0"/>
              <a:t>9 September 2011</a:t>
            </a:r>
          </a:p>
        </p:txBody>
      </p:sp>
      <p:sp>
        <p:nvSpPr>
          <p:cNvPr id="29701" name="Footer Placeholder 2"/>
          <p:cNvSpPr>
            <a:spLocks noGrp="1"/>
          </p:cNvSpPr>
          <p:nvPr>
            <p:ph type="ftr" sz="quarter" idx="11"/>
          </p:nvPr>
        </p:nvSpPr>
        <p:spPr/>
        <p:txBody>
          <a:bodyPr/>
          <a:lstStyle/>
          <a:p>
            <a:pPr>
              <a:defRPr/>
            </a:pPr>
            <a:r>
              <a:rPr lang="en-US" smtClean="0"/>
              <a:t>www.edbodmer.com</a:t>
            </a:r>
          </a:p>
        </p:txBody>
      </p:sp>
      <p:sp>
        <p:nvSpPr>
          <p:cNvPr id="29702" name="Slide Number Placeholder 3"/>
          <p:cNvSpPr>
            <a:spLocks noGrp="1"/>
          </p:cNvSpPr>
          <p:nvPr>
            <p:ph type="sldNum" sz="quarter" idx="12"/>
          </p:nvPr>
        </p:nvSpPr>
        <p:spPr/>
        <p:txBody>
          <a:bodyPr/>
          <a:lstStyle/>
          <a:p>
            <a:pPr>
              <a:defRPr/>
            </a:pPr>
            <a:fld id="{1D29FB2D-6744-423F-A020-765227AE3F8D}" type="slidenum">
              <a:rPr lang="en-US" smtClean="0"/>
              <a:pPr>
                <a:defRPr/>
              </a:pPr>
              <a:t>26</a:t>
            </a:fld>
            <a:endParaRPr lang="en-US" smtClean="0"/>
          </a:p>
        </p:txBody>
      </p:sp>
      <p:sp>
        <p:nvSpPr>
          <p:cNvPr id="57351" name="TextBox 1"/>
          <p:cNvSpPr txBox="1">
            <a:spLocks noChangeArrowheads="1"/>
          </p:cNvSpPr>
          <p:nvPr/>
        </p:nvSpPr>
        <p:spPr bwMode="auto">
          <a:xfrm>
            <a:off x="193675" y="4114800"/>
            <a:ext cx="1295400" cy="1384300"/>
          </a:xfrm>
          <a:prstGeom prst="rect">
            <a:avLst/>
          </a:prstGeom>
          <a:solidFill>
            <a:srgbClr val="FFFF00"/>
          </a:solidFill>
          <a:ln w="9525">
            <a:noFill/>
            <a:miter lim="800000"/>
            <a:headEnd/>
            <a:tailEnd/>
          </a:ln>
        </p:spPr>
        <p:txBody>
          <a:bodyPr>
            <a:spAutoFit/>
          </a:bodyPr>
          <a:lstStyle/>
          <a:p>
            <a:r>
              <a:rPr lang="en-US" sz="1400"/>
              <a:t>Note that normal distribution produces negative values</a:t>
            </a:r>
            <a:endParaRPr lang="en-JM" sz="14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5"/>
          <p:cNvSpPr>
            <a:spLocks noGrp="1"/>
          </p:cNvSpPr>
          <p:nvPr>
            <p:ph type="title"/>
          </p:nvPr>
        </p:nvSpPr>
        <p:spPr/>
        <p:txBody>
          <a:bodyPr/>
          <a:lstStyle/>
          <a:p>
            <a:r>
              <a:rPr lang="en-US" smtClean="0"/>
              <a:t>Example of Fitting the Weibull Distribution</a:t>
            </a:r>
            <a:endParaRPr lang="en-JM" smtClean="0"/>
          </a:p>
        </p:txBody>
      </p:sp>
      <p:sp>
        <p:nvSpPr>
          <p:cNvPr id="30723" name="Date Placeholder 2"/>
          <p:cNvSpPr>
            <a:spLocks noGrp="1"/>
          </p:cNvSpPr>
          <p:nvPr>
            <p:ph type="dt" sz="quarter" idx="10"/>
          </p:nvPr>
        </p:nvSpPr>
        <p:spPr/>
        <p:txBody>
          <a:bodyPr/>
          <a:lstStyle/>
          <a:p>
            <a:pPr>
              <a:defRPr/>
            </a:pPr>
            <a:r>
              <a:rPr lang="en-US" smtClean="0"/>
              <a:t>9 September 2011</a:t>
            </a:r>
          </a:p>
        </p:txBody>
      </p:sp>
      <p:sp>
        <p:nvSpPr>
          <p:cNvPr id="30724" name="Footer Placeholder 3"/>
          <p:cNvSpPr>
            <a:spLocks noGrp="1"/>
          </p:cNvSpPr>
          <p:nvPr>
            <p:ph type="ftr" sz="quarter" idx="11"/>
          </p:nvPr>
        </p:nvSpPr>
        <p:spPr/>
        <p:txBody>
          <a:bodyPr/>
          <a:lstStyle/>
          <a:p>
            <a:pPr>
              <a:defRPr/>
            </a:pPr>
            <a:r>
              <a:rPr lang="en-US" smtClean="0"/>
              <a:t>www.edbodmer.com</a:t>
            </a:r>
          </a:p>
        </p:txBody>
      </p:sp>
      <p:sp>
        <p:nvSpPr>
          <p:cNvPr id="30725" name="Slide Number Placeholder 4"/>
          <p:cNvSpPr>
            <a:spLocks noGrp="1"/>
          </p:cNvSpPr>
          <p:nvPr>
            <p:ph type="sldNum" sz="quarter" idx="12"/>
          </p:nvPr>
        </p:nvSpPr>
        <p:spPr/>
        <p:txBody>
          <a:bodyPr/>
          <a:lstStyle/>
          <a:p>
            <a:pPr>
              <a:defRPr/>
            </a:pPr>
            <a:fld id="{11BA3610-8A98-4257-9DBC-58814260EA8F}" type="slidenum">
              <a:rPr lang="en-US" smtClean="0"/>
              <a:pPr>
                <a:defRPr/>
              </a:pPr>
              <a:t>27</a:t>
            </a:fld>
            <a:endParaRPr lang="en-US" smtClean="0"/>
          </a:p>
        </p:txBody>
      </p:sp>
      <p:pic>
        <p:nvPicPr>
          <p:cNvPr id="58374" name="Picture 2"/>
          <p:cNvPicPr>
            <a:picLocks noGrp="1" noChangeAspect="1" noChangeArrowheads="1"/>
          </p:cNvPicPr>
          <p:nvPr>
            <p:ph idx="1"/>
          </p:nvPr>
        </p:nvPicPr>
        <p:blipFill>
          <a:blip r:embed="rId2" cstate="print"/>
          <a:srcRect/>
          <a:stretch>
            <a:fillRect/>
          </a:stretch>
        </p:blipFill>
        <p:spPr>
          <a:xfrm>
            <a:off x="1676400" y="1600200"/>
            <a:ext cx="5410200" cy="452596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5"/>
          <p:cNvSpPr>
            <a:spLocks noGrp="1"/>
          </p:cNvSpPr>
          <p:nvPr>
            <p:ph type="ctrTitle"/>
          </p:nvPr>
        </p:nvSpPr>
        <p:spPr/>
        <p:txBody>
          <a:bodyPr/>
          <a:lstStyle/>
          <a:p>
            <a:r>
              <a:rPr lang="en-US"/>
              <a:t>Power Curves</a:t>
            </a:r>
            <a:endParaRPr lang="en-JM"/>
          </a:p>
        </p:txBody>
      </p:sp>
      <p:sp>
        <p:nvSpPr>
          <p:cNvPr id="31747" name="Date Placeholder 2"/>
          <p:cNvSpPr>
            <a:spLocks noGrp="1"/>
          </p:cNvSpPr>
          <p:nvPr>
            <p:ph type="dt" sz="quarter" idx="10"/>
          </p:nvPr>
        </p:nvSpPr>
        <p:spPr/>
        <p:txBody>
          <a:bodyPr/>
          <a:lstStyle/>
          <a:p>
            <a:pPr>
              <a:defRPr/>
            </a:pPr>
            <a:r>
              <a:rPr lang="en-US" smtClean="0"/>
              <a:t>9 September 2011</a:t>
            </a:r>
          </a:p>
        </p:txBody>
      </p:sp>
      <p:sp>
        <p:nvSpPr>
          <p:cNvPr id="31748" name="Footer Placeholder 3"/>
          <p:cNvSpPr>
            <a:spLocks noGrp="1"/>
          </p:cNvSpPr>
          <p:nvPr>
            <p:ph type="ftr" sz="quarter" idx="11"/>
          </p:nvPr>
        </p:nvSpPr>
        <p:spPr/>
        <p:txBody>
          <a:bodyPr/>
          <a:lstStyle/>
          <a:p>
            <a:pPr>
              <a:defRPr/>
            </a:pPr>
            <a:r>
              <a:rPr lang="en-US" smtClean="0"/>
              <a:t>www.edbodmer.com</a:t>
            </a:r>
          </a:p>
        </p:txBody>
      </p:sp>
      <p:sp>
        <p:nvSpPr>
          <p:cNvPr id="31749" name="Slide Number Placeholder 4"/>
          <p:cNvSpPr>
            <a:spLocks noGrp="1"/>
          </p:cNvSpPr>
          <p:nvPr>
            <p:ph type="sldNum" sz="quarter" idx="12"/>
          </p:nvPr>
        </p:nvSpPr>
        <p:spPr/>
        <p:txBody>
          <a:bodyPr/>
          <a:lstStyle/>
          <a:p>
            <a:pPr>
              <a:defRPr/>
            </a:pPr>
            <a:fld id="{3E167699-581F-4A08-900D-18DEAD3415E0}" type="slidenum">
              <a:rPr lang="en-US" smtClean="0"/>
              <a:pPr>
                <a:defRPr/>
              </a:pPr>
              <a:t>28</a:t>
            </a:fld>
            <a:endParaRPr lang="en-US"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p:txBody>
          <a:bodyPr/>
          <a:lstStyle/>
          <a:p>
            <a:r>
              <a:rPr lang="en-US" smtClean="0"/>
              <a:t>Power Curve Introduction</a:t>
            </a:r>
          </a:p>
        </p:txBody>
      </p:sp>
      <p:sp>
        <p:nvSpPr>
          <p:cNvPr id="60419" name="Rectangle 3"/>
          <p:cNvSpPr>
            <a:spLocks noGrp="1" noChangeArrowheads="1"/>
          </p:cNvSpPr>
          <p:nvPr>
            <p:ph type="body" idx="4294967295"/>
          </p:nvPr>
        </p:nvSpPr>
        <p:spPr/>
        <p:txBody>
          <a:bodyPr/>
          <a:lstStyle/>
          <a:p>
            <a:pPr>
              <a:lnSpc>
                <a:spcPct val="90000"/>
              </a:lnSpc>
            </a:pPr>
            <a:r>
              <a:rPr lang="en-US" smtClean="0"/>
              <a:t>The power available from the wind is a function of the CUBE of the wind speed, which means that, all other things being equal, a turbine at a site with 5 meters/second (m/s) winds will produce nearly twice as much power as a turbine at a location where the wind averages 4 m/s. </a:t>
            </a:r>
          </a:p>
          <a:p>
            <a:pPr>
              <a:lnSpc>
                <a:spcPct val="90000"/>
              </a:lnSpc>
            </a:pPr>
            <a:r>
              <a:rPr lang="en-US" smtClean="0"/>
              <a:t>In the electric power business, where technology options often hinge on very small economic differences, good wind resource assessment and siting is critical.</a:t>
            </a:r>
          </a:p>
        </p:txBody>
      </p:sp>
      <p:sp>
        <p:nvSpPr>
          <p:cNvPr id="32772" name="Date Placeholder 1"/>
          <p:cNvSpPr>
            <a:spLocks noGrp="1"/>
          </p:cNvSpPr>
          <p:nvPr>
            <p:ph type="dt" sz="quarter" idx="10"/>
          </p:nvPr>
        </p:nvSpPr>
        <p:spPr/>
        <p:txBody>
          <a:bodyPr/>
          <a:lstStyle/>
          <a:p>
            <a:pPr>
              <a:defRPr/>
            </a:pPr>
            <a:r>
              <a:rPr lang="en-US" smtClean="0"/>
              <a:t>9 September 2011</a:t>
            </a:r>
          </a:p>
        </p:txBody>
      </p:sp>
      <p:sp>
        <p:nvSpPr>
          <p:cNvPr id="32773" name="Footer Placeholder 2"/>
          <p:cNvSpPr>
            <a:spLocks noGrp="1"/>
          </p:cNvSpPr>
          <p:nvPr>
            <p:ph type="ftr" sz="quarter" idx="11"/>
          </p:nvPr>
        </p:nvSpPr>
        <p:spPr/>
        <p:txBody>
          <a:bodyPr/>
          <a:lstStyle/>
          <a:p>
            <a:pPr>
              <a:defRPr/>
            </a:pPr>
            <a:r>
              <a:rPr lang="en-US" smtClean="0"/>
              <a:t>www.edbodmer.com</a:t>
            </a:r>
          </a:p>
        </p:txBody>
      </p:sp>
      <p:sp>
        <p:nvSpPr>
          <p:cNvPr id="32774" name="Slide Number Placeholder 3"/>
          <p:cNvSpPr>
            <a:spLocks noGrp="1"/>
          </p:cNvSpPr>
          <p:nvPr>
            <p:ph type="sldNum" sz="quarter" idx="12"/>
          </p:nvPr>
        </p:nvSpPr>
        <p:spPr/>
        <p:txBody>
          <a:bodyPr/>
          <a:lstStyle/>
          <a:p>
            <a:pPr>
              <a:defRPr/>
            </a:pPr>
            <a:fld id="{74101A24-4D18-49FA-A255-79032E34D81D}" type="slidenum">
              <a:rPr lang="en-US" smtClean="0"/>
              <a:pPr>
                <a:defRPr/>
              </a:pPr>
              <a:t>29</a:t>
            </a:fld>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r>
              <a:rPr lang="en-US" smtClean="0"/>
              <a:t>Objectives of Resource Assessment Discussion</a:t>
            </a:r>
          </a:p>
        </p:txBody>
      </p:sp>
      <p:sp>
        <p:nvSpPr>
          <p:cNvPr id="7171" name="Rectangle 3"/>
          <p:cNvSpPr>
            <a:spLocks noGrp="1" noChangeArrowheads="1"/>
          </p:cNvSpPr>
          <p:nvPr>
            <p:ph type="body" idx="4294967295"/>
          </p:nvPr>
        </p:nvSpPr>
        <p:spPr/>
        <p:txBody>
          <a:bodyPr/>
          <a:lstStyle/>
          <a:p>
            <a:pPr eaLnBrk="1" hangingPunct="1"/>
            <a:r>
              <a:rPr lang="en-US" smtClean="0"/>
              <a:t>Now dig more deeply into some of the issues discussed earlier.  For example, we :</a:t>
            </a:r>
          </a:p>
          <a:p>
            <a:pPr lvl="1" eaLnBrk="1" hangingPunct="1"/>
            <a:r>
              <a:rPr lang="en-US" smtClean="0"/>
              <a:t>Understand what factors are important and not very important in cost and benefit analysis</a:t>
            </a:r>
          </a:p>
          <a:p>
            <a:pPr lvl="1" eaLnBrk="1" hangingPunct="1"/>
            <a:r>
              <a:rPr lang="en-US" smtClean="0"/>
              <a:t>Further elaborate on risk analysis</a:t>
            </a:r>
          </a:p>
          <a:p>
            <a:pPr lvl="1" eaLnBrk="1" hangingPunct="1"/>
            <a:r>
              <a:rPr lang="en-US" smtClean="0"/>
              <a:t>Use probability analysis to compute the probability of default</a:t>
            </a:r>
          </a:p>
          <a:p>
            <a:pPr lvl="1" eaLnBrk="1" hangingPunct="1"/>
            <a:r>
              <a:rPr lang="en-US" smtClean="0"/>
              <a:t>Consider alternative structuring issues</a:t>
            </a:r>
          </a:p>
          <a:p>
            <a:pPr lvl="1" eaLnBrk="1" hangingPunct="1"/>
            <a:endParaRPr lang="en-US" smtClean="0"/>
          </a:p>
        </p:txBody>
      </p:sp>
      <p:sp>
        <p:nvSpPr>
          <p:cNvPr id="7172" name="Date Placeholder 1"/>
          <p:cNvSpPr>
            <a:spLocks noGrp="1"/>
          </p:cNvSpPr>
          <p:nvPr>
            <p:ph type="dt" sz="quarter" idx="10"/>
          </p:nvPr>
        </p:nvSpPr>
        <p:spPr/>
        <p:txBody>
          <a:bodyPr/>
          <a:lstStyle/>
          <a:p>
            <a:pPr>
              <a:defRPr/>
            </a:pPr>
            <a:r>
              <a:rPr lang="en-US" smtClean="0"/>
              <a:t>9 September 2011</a:t>
            </a:r>
          </a:p>
        </p:txBody>
      </p:sp>
      <p:sp>
        <p:nvSpPr>
          <p:cNvPr id="7173" name="Footer Placeholder 2"/>
          <p:cNvSpPr>
            <a:spLocks noGrp="1"/>
          </p:cNvSpPr>
          <p:nvPr>
            <p:ph type="ftr" sz="quarter" idx="11"/>
          </p:nvPr>
        </p:nvSpPr>
        <p:spPr/>
        <p:txBody>
          <a:bodyPr/>
          <a:lstStyle/>
          <a:p>
            <a:pPr>
              <a:defRPr/>
            </a:pPr>
            <a:r>
              <a:rPr lang="en-US" smtClean="0"/>
              <a:t>www.edbodmer.com</a:t>
            </a:r>
          </a:p>
        </p:txBody>
      </p:sp>
      <p:sp>
        <p:nvSpPr>
          <p:cNvPr id="7174" name="Slide Number Placeholder 3"/>
          <p:cNvSpPr>
            <a:spLocks noGrp="1"/>
          </p:cNvSpPr>
          <p:nvPr>
            <p:ph type="sldNum" sz="quarter" idx="12"/>
          </p:nvPr>
        </p:nvSpPr>
        <p:spPr/>
        <p:txBody>
          <a:bodyPr/>
          <a:lstStyle/>
          <a:p>
            <a:pPr>
              <a:defRPr/>
            </a:pPr>
            <a:fld id="{45BBDFDA-5D9A-44FC-9EE0-444A3DAB4A20}" type="slidenum">
              <a:rPr lang="en-US" smtClean="0"/>
              <a:pPr>
                <a:defRPr/>
              </a:pPr>
              <a:t>3</a:t>
            </a:fld>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t>Power Curve Issues</a:t>
            </a:r>
          </a:p>
        </p:txBody>
      </p:sp>
      <p:sp>
        <p:nvSpPr>
          <p:cNvPr id="61443" name="Content Placeholder 2"/>
          <p:cNvSpPr>
            <a:spLocks noGrp="1"/>
          </p:cNvSpPr>
          <p:nvPr>
            <p:ph idx="1"/>
          </p:nvPr>
        </p:nvSpPr>
        <p:spPr/>
        <p:txBody>
          <a:bodyPr/>
          <a:lstStyle/>
          <a:p>
            <a:r>
              <a:rPr lang="en-US" smtClean="0"/>
              <a:t>Power curve guarantee and liquidated damages</a:t>
            </a:r>
          </a:p>
          <a:p>
            <a:r>
              <a:rPr lang="en-US" smtClean="0"/>
              <a:t>Power curve certificate</a:t>
            </a:r>
          </a:p>
          <a:p>
            <a:r>
              <a:rPr lang="en-US" smtClean="0"/>
              <a:t>Power curve and rotation diameter to capture low wind speeds</a:t>
            </a:r>
          </a:p>
          <a:p>
            <a:pPr lvl="1"/>
            <a:r>
              <a:rPr lang="en-US" smtClean="0"/>
              <a:t>Tradeoff between efficiency at low wind speeds and efficiency at high wind speeds</a:t>
            </a:r>
          </a:p>
        </p:txBody>
      </p:sp>
      <p:sp>
        <p:nvSpPr>
          <p:cNvPr id="33796" name="Date Placeholder 1"/>
          <p:cNvSpPr>
            <a:spLocks noGrp="1"/>
          </p:cNvSpPr>
          <p:nvPr>
            <p:ph type="dt" sz="quarter" idx="10"/>
          </p:nvPr>
        </p:nvSpPr>
        <p:spPr/>
        <p:txBody>
          <a:bodyPr/>
          <a:lstStyle/>
          <a:p>
            <a:pPr>
              <a:defRPr/>
            </a:pPr>
            <a:r>
              <a:rPr lang="en-US" smtClean="0"/>
              <a:t>9 September 2011</a:t>
            </a:r>
          </a:p>
        </p:txBody>
      </p:sp>
      <p:sp>
        <p:nvSpPr>
          <p:cNvPr id="33797" name="Footer Placeholder 2"/>
          <p:cNvSpPr>
            <a:spLocks noGrp="1"/>
          </p:cNvSpPr>
          <p:nvPr>
            <p:ph type="ftr" sz="quarter" idx="11"/>
          </p:nvPr>
        </p:nvSpPr>
        <p:spPr/>
        <p:txBody>
          <a:bodyPr/>
          <a:lstStyle/>
          <a:p>
            <a:pPr>
              <a:defRPr/>
            </a:pPr>
            <a:r>
              <a:rPr lang="en-US" smtClean="0"/>
              <a:t>www.edbodmer.com</a:t>
            </a:r>
          </a:p>
        </p:txBody>
      </p:sp>
      <p:sp>
        <p:nvSpPr>
          <p:cNvPr id="33798" name="Slide Number Placeholder 3"/>
          <p:cNvSpPr>
            <a:spLocks noGrp="1"/>
          </p:cNvSpPr>
          <p:nvPr>
            <p:ph type="sldNum" sz="quarter" idx="12"/>
          </p:nvPr>
        </p:nvSpPr>
        <p:spPr/>
        <p:txBody>
          <a:bodyPr/>
          <a:lstStyle/>
          <a:p>
            <a:pPr>
              <a:defRPr/>
            </a:pPr>
            <a:fld id="{DCF12173-C874-4F96-8450-4A497DAE051A}" type="slidenum">
              <a:rPr lang="en-US" smtClean="0"/>
              <a:pPr>
                <a:defRPr/>
              </a:pPr>
              <a:t>30</a:t>
            </a:fld>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idx="4294967295"/>
          </p:nvPr>
        </p:nvSpPr>
        <p:spPr/>
        <p:txBody>
          <a:bodyPr/>
          <a:lstStyle/>
          <a:p>
            <a:r>
              <a:rPr lang="en-US" smtClean="0"/>
              <a:t>Alternative Power Curves</a:t>
            </a:r>
          </a:p>
        </p:txBody>
      </p:sp>
      <p:pic>
        <p:nvPicPr>
          <p:cNvPr id="62467" name="Picture 2"/>
          <p:cNvPicPr>
            <a:picLocks noGrp="1" noChangeAspect="1" noChangeArrowheads="1"/>
          </p:cNvPicPr>
          <p:nvPr>
            <p:ph idx="4294967295"/>
          </p:nvPr>
        </p:nvPicPr>
        <p:blipFill>
          <a:blip r:embed="rId2" cstate="print"/>
          <a:srcRect/>
          <a:stretch>
            <a:fillRect/>
          </a:stretch>
        </p:blipFill>
        <p:spPr>
          <a:xfrm>
            <a:off x="685800" y="1600200"/>
            <a:ext cx="6223000" cy="4525963"/>
          </a:xfrm>
        </p:spPr>
      </p:pic>
      <p:sp>
        <p:nvSpPr>
          <p:cNvPr id="34820" name="Date Placeholder 1"/>
          <p:cNvSpPr>
            <a:spLocks noGrp="1"/>
          </p:cNvSpPr>
          <p:nvPr>
            <p:ph type="dt" sz="quarter" idx="10"/>
          </p:nvPr>
        </p:nvSpPr>
        <p:spPr/>
        <p:txBody>
          <a:bodyPr/>
          <a:lstStyle/>
          <a:p>
            <a:pPr>
              <a:defRPr/>
            </a:pPr>
            <a:r>
              <a:rPr lang="en-US" smtClean="0"/>
              <a:t>9 September 2011</a:t>
            </a:r>
          </a:p>
        </p:txBody>
      </p:sp>
      <p:sp>
        <p:nvSpPr>
          <p:cNvPr id="34821" name="Footer Placeholder 2"/>
          <p:cNvSpPr>
            <a:spLocks noGrp="1"/>
          </p:cNvSpPr>
          <p:nvPr>
            <p:ph type="ftr" sz="quarter" idx="11"/>
          </p:nvPr>
        </p:nvSpPr>
        <p:spPr/>
        <p:txBody>
          <a:bodyPr/>
          <a:lstStyle/>
          <a:p>
            <a:pPr>
              <a:defRPr/>
            </a:pPr>
            <a:r>
              <a:rPr lang="en-US" smtClean="0"/>
              <a:t>www.edbodmer.com</a:t>
            </a:r>
          </a:p>
        </p:txBody>
      </p:sp>
      <p:sp>
        <p:nvSpPr>
          <p:cNvPr id="34822" name="Slide Number Placeholder 3"/>
          <p:cNvSpPr>
            <a:spLocks noGrp="1"/>
          </p:cNvSpPr>
          <p:nvPr>
            <p:ph type="sldNum" sz="quarter" idx="12"/>
          </p:nvPr>
        </p:nvSpPr>
        <p:spPr/>
        <p:txBody>
          <a:bodyPr/>
          <a:lstStyle/>
          <a:p>
            <a:pPr>
              <a:defRPr/>
            </a:pPr>
            <a:fld id="{1AB0B336-8EA3-4DE3-AEFC-1DFCB3B8DD51}" type="slidenum">
              <a:rPr lang="en-US" smtClean="0"/>
              <a:pPr>
                <a:defRPr/>
              </a:pPr>
              <a:t>31</a:t>
            </a:fld>
            <a:endParaRPr lang="en-US" smtClean="0"/>
          </a:p>
        </p:txBody>
      </p:sp>
      <p:sp>
        <p:nvSpPr>
          <p:cNvPr id="62471" name="Rectangle 6"/>
          <p:cNvSpPr>
            <a:spLocks noChangeArrowheads="1"/>
          </p:cNvSpPr>
          <p:nvPr/>
        </p:nvSpPr>
        <p:spPr bwMode="auto">
          <a:xfrm>
            <a:off x="4724400" y="3276600"/>
            <a:ext cx="4191000" cy="3232150"/>
          </a:xfrm>
          <a:prstGeom prst="rect">
            <a:avLst/>
          </a:prstGeom>
          <a:solidFill>
            <a:srgbClr val="FFFF00"/>
          </a:solidFill>
          <a:ln w="9525">
            <a:noFill/>
            <a:miter lim="800000"/>
            <a:headEnd/>
            <a:tailEnd/>
          </a:ln>
        </p:spPr>
        <p:txBody>
          <a:bodyPr>
            <a:spAutoFit/>
          </a:bodyPr>
          <a:lstStyle/>
          <a:p>
            <a:r>
              <a:rPr lang="en-JM" sz="1200" b="1"/>
              <a:t>Alstom launches 2.7MW ECO122 turbine for low-wind regions </a:t>
            </a:r>
            <a:endParaRPr lang="en-US" sz="1200"/>
          </a:p>
          <a:p>
            <a:r>
              <a:rPr lang="en-JM" sz="1200" b="1"/>
              <a:t>French wind turbine manufacturer Alstom has unveiled its new 2.7MW ECO122 model designed for low-wind regions. </a:t>
            </a:r>
            <a:endParaRPr lang="en-US" sz="1200"/>
          </a:p>
          <a:p>
            <a:r>
              <a:rPr lang="en-JM" sz="1200"/>
              <a:t>Alstom says the new turbine delivers a net capacity factor of up to 42% at a wind speed of 7.5 metres per second, and offers an increased yield of around 25% compared to current 1.5MW-2MW turbines. </a:t>
            </a:r>
            <a:endParaRPr lang="en-US" sz="1200"/>
          </a:p>
          <a:p>
            <a:r>
              <a:rPr lang="en-JM" sz="1200"/>
              <a:t>The machine has a 122-metre rotor diameter, the largest in the 2-3MW wind turbine sector. </a:t>
            </a:r>
            <a:endParaRPr lang="en-US" sz="1200"/>
          </a:p>
          <a:p>
            <a:r>
              <a:rPr lang="en-JM" sz="1200"/>
              <a:t>“Longer blades capture more power more effectively," says Alfonso Faubel, senior vice president of Alstom’s wind business, claiming the much larger swept-area will "set a new standard" for low-wind sites. </a:t>
            </a:r>
            <a:endParaRPr lang="en-US" sz="1200"/>
          </a:p>
          <a:p>
            <a:r>
              <a:rPr lang="en-JM" sz="1200"/>
              <a:t>The first ECO122 will be installed in 2012, with the first commercial deliveries expected early the following year. </a:t>
            </a:r>
            <a:endParaRPr lang="en-US" sz="12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lIns="92075" tIns="46038" rIns="92075" bIns="46038" anchor="t"/>
          <a:lstStyle/>
          <a:p>
            <a:r>
              <a:rPr lang="en-US" smtClean="0"/>
              <a:t>Power Curve</a:t>
            </a:r>
          </a:p>
        </p:txBody>
      </p:sp>
      <p:sp>
        <p:nvSpPr>
          <p:cNvPr id="35844" name="Date Placeholder 1"/>
          <p:cNvSpPr>
            <a:spLocks noGrp="1"/>
          </p:cNvSpPr>
          <p:nvPr>
            <p:ph type="dt" sz="quarter" idx="10"/>
          </p:nvPr>
        </p:nvSpPr>
        <p:spPr/>
        <p:txBody>
          <a:bodyPr/>
          <a:lstStyle/>
          <a:p>
            <a:pPr>
              <a:defRPr/>
            </a:pPr>
            <a:r>
              <a:rPr lang="en-US" smtClean="0"/>
              <a:t>9 September 2011</a:t>
            </a:r>
          </a:p>
        </p:txBody>
      </p:sp>
      <p:sp>
        <p:nvSpPr>
          <p:cNvPr id="35845" name="Footer Placeholder 2"/>
          <p:cNvSpPr>
            <a:spLocks noGrp="1"/>
          </p:cNvSpPr>
          <p:nvPr>
            <p:ph type="ftr" sz="quarter" idx="11"/>
          </p:nvPr>
        </p:nvSpPr>
        <p:spPr/>
        <p:txBody>
          <a:bodyPr/>
          <a:lstStyle/>
          <a:p>
            <a:pPr>
              <a:defRPr/>
            </a:pPr>
            <a:r>
              <a:rPr lang="en-US" smtClean="0"/>
              <a:t>www.edbodmer.com</a:t>
            </a:r>
          </a:p>
        </p:txBody>
      </p:sp>
      <p:sp>
        <p:nvSpPr>
          <p:cNvPr id="35846" name="Slide Number Placeholder 3"/>
          <p:cNvSpPr>
            <a:spLocks noGrp="1"/>
          </p:cNvSpPr>
          <p:nvPr>
            <p:ph type="sldNum" sz="quarter" idx="12"/>
          </p:nvPr>
        </p:nvSpPr>
        <p:spPr/>
        <p:txBody>
          <a:bodyPr/>
          <a:lstStyle/>
          <a:p>
            <a:pPr>
              <a:defRPr/>
            </a:pPr>
            <a:fld id="{8F1916C6-813F-4C5D-B364-7BEF5EC54C8F}" type="slidenum">
              <a:rPr lang="en-US" smtClean="0"/>
              <a:pPr>
                <a:defRPr/>
              </a:pPr>
              <a:t>32</a:t>
            </a:fld>
            <a:endParaRPr lang="en-US" smtClean="0"/>
          </a:p>
        </p:txBody>
      </p:sp>
      <p:pic>
        <p:nvPicPr>
          <p:cNvPr id="63494" name="Picture 8"/>
          <p:cNvPicPr>
            <a:picLocks noGrp="1" noChangeAspect="1" noChangeArrowheads="1"/>
          </p:cNvPicPr>
          <p:nvPr>
            <p:ph idx="1"/>
          </p:nvPr>
        </p:nvPicPr>
        <p:blipFill>
          <a:blip r:embed="rId2" cstate="print"/>
          <a:srcRect/>
          <a:stretch>
            <a:fillRect/>
          </a:stretch>
        </p:blipFill>
        <p:spPr>
          <a:xfrm>
            <a:off x="609600" y="914400"/>
            <a:ext cx="7848600" cy="5354638"/>
          </a:xfr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p:txBody>
          <a:bodyPr/>
          <a:lstStyle/>
          <a:p>
            <a:r>
              <a:rPr lang="en-US" smtClean="0"/>
              <a:t>Start with Monthly Wind Speeds</a:t>
            </a:r>
          </a:p>
        </p:txBody>
      </p:sp>
      <p:sp>
        <p:nvSpPr>
          <p:cNvPr id="64515" name="Content Placeholder 4"/>
          <p:cNvSpPr>
            <a:spLocks noGrp="1"/>
          </p:cNvSpPr>
          <p:nvPr>
            <p:ph idx="4294967295"/>
          </p:nvPr>
        </p:nvSpPr>
        <p:spPr/>
        <p:txBody>
          <a:bodyPr/>
          <a:lstStyle/>
          <a:p>
            <a:r>
              <a:rPr lang="en-US" smtClean="0"/>
              <a:t>Before Working with the Power Curve and the Weibull distribution, adjustments to the wind speeds for height and wind density should be made:</a:t>
            </a:r>
          </a:p>
          <a:p>
            <a:endParaRPr lang="en-US" smtClean="0"/>
          </a:p>
          <a:p>
            <a:endParaRPr lang="en-US" smtClean="0"/>
          </a:p>
          <a:p>
            <a:endParaRPr lang="en-US" smtClean="0"/>
          </a:p>
          <a:p>
            <a:endParaRPr lang="en-US" smtClean="0"/>
          </a:p>
        </p:txBody>
      </p:sp>
      <p:pic>
        <p:nvPicPr>
          <p:cNvPr id="64516" name="Picture 5"/>
          <p:cNvPicPr>
            <a:picLocks noChangeAspect="1" noChangeArrowheads="1"/>
          </p:cNvPicPr>
          <p:nvPr/>
        </p:nvPicPr>
        <p:blipFill>
          <a:blip r:embed="rId2" cstate="print"/>
          <a:srcRect/>
          <a:stretch>
            <a:fillRect/>
          </a:stretch>
        </p:blipFill>
        <p:spPr bwMode="auto">
          <a:xfrm>
            <a:off x="4495800" y="3276600"/>
            <a:ext cx="2743200" cy="2867025"/>
          </a:xfrm>
          <a:prstGeom prst="rect">
            <a:avLst/>
          </a:prstGeom>
          <a:noFill/>
          <a:ln w="9525">
            <a:noFill/>
            <a:miter lim="800000"/>
            <a:headEnd/>
            <a:tailEnd/>
          </a:ln>
        </p:spPr>
      </p:pic>
      <p:sp>
        <p:nvSpPr>
          <p:cNvPr id="36869" name="Date Placeholder 1"/>
          <p:cNvSpPr>
            <a:spLocks noGrp="1"/>
          </p:cNvSpPr>
          <p:nvPr>
            <p:ph type="dt" sz="quarter" idx="10"/>
          </p:nvPr>
        </p:nvSpPr>
        <p:spPr/>
        <p:txBody>
          <a:bodyPr/>
          <a:lstStyle/>
          <a:p>
            <a:pPr>
              <a:defRPr/>
            </a:pPr>
            <a:r>
              <a:rPr lang="en-US" smtClean="0"/>
              <a:t>9 September 2011</a:t>
            </a:r>
          </a:p>
        </p:txBody>
      </p:sp>
      <p:sp>
        <p:nvSpPr>
          <p:cNvPr id="36870" name="Footer Placeholder 2"/>
          <p:cNvSpPr>
            <a:spLocks noGrp="1"/>
          </p:cNvSpPr>
          <p:nvPr>
            <p:ph type="ftr" sz="quarter" idx="11"/>
          </p:nvPr>
        </p:nvSpPr>
        <p:spPr/>
        <p:txBody>
          <a:bodyPr/>
          <a:lstStyle/>
          <a:p>
            <a:pPr>
              <a:defRPr/>
            </a:pPr>
            <a:r>
              <a:rPr lang="en-US" smtClean="0"/>
              <a:t>www.edbodmer.com</a:t>
            </a:r>
          </a:p>
        </p:txBody>
      </p:sp>
      <p:sp>
        <p:nvSpPr>
          <p:cNvPr id="36871" name="Slide Number Placeholder 3"/>
          <p:cNvSpPr>
            <a:spLocks noGrp="1"/>
          </p:cNvSpPr>
          <p:nvPr>
            <p:ph type="sldNum" sz="quarter" idx="12"/>
          </p:nvPr>
        </p:nvSpPr>
        <p:spPr/>
        <p:txBody>
          <a:bodyPr/>
          <a:lstStyle/>
          <a:p>
            <a:pPr>
              <a:defRPr/>
            </a:pPr>
            <a:fld id="{6C0E853A-40ED-4E8E-91D8-A0D126C0DFE8}" type="slidenum">
              <a:rPr lang="en-US" smtClean="0"/>
              <a:pPr>
                <a:defRPr/>
              </a:pPr>
              <a:t>33</a:t>
            </a:fld>
            <a:endParaRPr 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4"/>
          <p:cNvSpPr>
            <a:spLocks noGrp="1"/>
          </p:cNvSpPr>
          <p:nvPr>
            <p:ph type="title"/>
          </p:nvPr>
        </p:nvSpPr>
        <p:spPr/>
        <p:txBody>
          <a:bodyPr/>
          <a:lstStyle/>
          <a:p>
            <a:r>
              <a:rPr lang="en-US" smtClean="0"/>
              <a:t>Applying Weibull Probability Distribution to Power Curve in Computing Gross Energy</a:t>
            </a:r>
          </a:p>
        </p:txBody>
      </p:sp>
      <p:sp>
        <p:nvSpPr>
          <p:cNvPr id="65539" name="Content Placeholder 5"/>
          <p:cNvSpPr>
            <a:spLocks noGrp="1"/>
          </p:cNvSpPr>
          <p:nvPr>
            <p:ph idx="1"/>
          </p:nvPr>
        </p:nvSpPr>
        <p:spPr/>
        <p:txBody>
          <a:bodyPr/>
          <a:lstStyle/>
          <a:p>
            <a:r>
              <a:rPr lang="en-US" smtClean="0"/>
              <a:t>Computing energy production is like computing the weighted average cost of capital where the weighting is the Weibull probability instead of the capital structure percentages.</a:t>
            </a:r>
          </a:p>
          <a:p>
            <a:endParaRPr lang="en-US" smtClean="0"/>
          </a:p>
          <a:p>
            <a:r>
              <a:rPr lang="en-US" smtClean="0"/>
              <a:t>WACC</a:t>
            </a:r>
          </a:p>
          <a:p>
            <a:pPr lvl="1"/>
            <a:r>
              <a:rPr lang="en-US" smtClean="0"/>
              <a:t>Percent of Capital x Cost of Capital = WACC</a:t>
            </a:r>
          </a:p>
          <a:p>
            <a:endParaRPr lang="en-US" smtClean="0"/>
          </a:p>
          <a:p>
            <a:r>
              <a:rPr lang="en-US" smtClean="0"/>
              <a:t>Wind Power</a:t>
            </a:r>
          </a:p>
          <a:p>
            <a:endParaRPr lang="en-US" smtClean="0"/>
          </a:p>
          <a:p>
            <a:pPr lvl="1"/>
            <a:r>
              <a:rPr lang="en-US" smtClean="0"/>
              <a:t>Weibull percent x Power Curve = Energy</a:t>
            </a:r>
          </a:p>
        </p:txBody>
      </p:sp>
      <p:sp>
        <p:nvSpPr>
          <p:cNvPr id="2" name="Date Placeholder 1"/>
          <p:cNvSpPr>
            <a:spLocks noGrp="1"/>
          </p:cNvSpPr>
          <p:nvPr>
            <p:ph type="dt" sz="quarter" idx="10"/>
          </p:nvPr>
        </p:nvSpPr>
        <p:spPr/>
        <p:txBody>
          <a:bodyPr/>
          <a:lstStyle/>
          <a:p>
            <a:pPr>
              <a:defRPr/>
            </a:pPr>
            <a:r>
              <a:rPr lang="en-US" smtClean="0"/>
              <a:t>9 September 2011</a:t>
            </a:r>
            <a:endParaRPr lang="en-US" dirty="0"/>
          </a:p>
        </p:txBody>
      </p:sp>
      <p:sp>
        <p:nvSpPr>
          <p:cNvPr id="3" name="Footer Placeholder 2"/>
          <p:cNvSpPr>
            <a:spLocks noGrp="1"/>
          </p:cNvSpPr>
          <p:nvPr>
            <p:ph type="ftr" sz="quarter" idx="11"/>
          </p:nvPr>
        </p:nvSpPr>
        <p:spPr/>
        <p:txBody>
          <a:bodyPr/>
          <a:lstStyle/>
          <a:p>
            <a:pPr>
              <a:defRPr/>
            </a:pPr>
            <a:r>
              <a:rPr lang="en-US" smtClean="0"/>
              <a:t>www.edbodmer.com</a:t>
            </a:r>
            <a:endParaRPr lang="en-US"/>
          </a:p>
        </p:txBody>
      </p:sp>
      <p:sp>
        <p:nvSpPr>
          <p:cNvPr id="4" name="Slide Number Placeholder 3"/>
          <p:cNvSpPr>
            <a:spLocks noGrp="1"/>
          </p:cNvSpPr>
          <p:nvPr>
            <p:ph type="sldNum" sz="quarter" idx="12"/>
          </p:nvPr>
        </p:nvSpPr>
        <p:spPr/>
        <p:txBody>
          <a:bodyPr/>
          <a:lstStyle/>
          <a:p>
            <a:pPr>
              <a:defRPr/>
            </a:pPr>
            <a:fld id="{CD34BDA0-28D1-45C9-81BE-3C0C82C78FC4}" type="slidenum">
              <a:rPr lang="en-US" smtClean="0"/>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p:txBody>
          <a:bodyPr/>
          <a:lstStyle/>
          <a:p>
            <a:r>
              <a:rPr lang="en-US" smtClean="0"/>
              <a:t>One Way of Computation of Probabilities From Long-term Wind Uncertainty</a:t>
            </a:r>
          </a:p>
        </p:txBody>
      </p:sp>
      <p:sp>
        <p:nvSpPr>
          <p:cNvPr id="66563" name="Rectangle 3"/>
          <p:cNvSpPr>
            <a:spLocks noGrp="1" noChangeArrowheads="1"/>
          </p:cNvSpPr>
          <p:nvPr>
            <p:ph type="body" idx="4294967295"/>
          </p:nvPr>
        </p:nvSpPr>
        <p:spPr/>
        <p:txBody>
          <a:bodyPr/>
          <a:lstStyle/>
          <a:p>
            <a:r>
              <a:rPr lang="en-US" smtClean="0"/>
              <a:t>Once Long-term Wind Data has been acquired</a:t>
            </a:r>
          </a:p>
          <a:p>
            <a:pPr lvl="1"/>
            <a:r>
              <a:rPr lang="en-US" smtClean="0"/>
              <a:t>Compute the standard deviation of the annual wind speed</a:t>
            </a:r>
          </a:p>
          <a:p>
            <a:pPr lvl="1"/>
            <a:r>
              <a:rPr lang="en-US" smtClean="0"/>
              <a:t>Use the standard deviation and the average wind speed to compute wind speed at 90%, 95%, and 99% probability using the NORMINV function in excel.  (You have to subtract one from the 90% etc.)</a:t>
            </a:r>
          </a:p>
          <a:p>
            <a:pPr lvl="1"/>
            <a:r>
              <a:rPr lang="en-US" smtClean="0"/>
              <a:t>Using the lower wind speeds, compute the capacity factor from the Weibull function.</a:t>
            </a:r>
          </a:p>
        </p:txBody>
      </p:sp>
      <p:sp>
        <p:nvSpPr>
          <p:cNvPr id="37892" name="Date Placeholder 1"/>
          <p:cNvSpPr>
            <a:spLocks noGrp="1"/>
          </p:cNvSpPr>
          <p:nvPr>
            <p:ph type="dt" sz="quarter" idx="10"/>
          </p:nvPr>
        </p:nvSpPr>
        <p:spPr/>
        <p:txBody>
          <a:bodyPr/>
          <a:lstStyle/>
          <a:p>
            <a:pPr>
              <a:defRPr/>
            </a:pPr>
            <a:r>
              <a:rPr lang="en-US" smtClean="0"/>
              <a:t>9 September 2011</a:t>
            </a:r>
          </a:p>
        </p:txBody>
      </p:sp>
      <p:sp>
        <p:nvSpPr>
          <p:cNvPr id="37893" name="Footer Placeholder 2"/>
          <p:cNvSpPr>
            <a:spLocks noGrp="1"/>
          </p:cNvSpPr>
          <p:nvPr>
            <p:ph type="ftr" sz="quarter" idx="11"/>
          </p:nvPr>
        </p:nvSpPr>
        <p:spPr/>
        <p:txBody>
          <a:bodyPr/>
          <a:lstStyle/>
          <a:p>
            <a:pPr>
              <a:defRPr/>
            </a:pPr>
            <a:r>
              <a:rPr lang="en-US" smtClean="0"/>
              <a:t>www.edbodmer.com</a:t>
            </a:r>
          </a:p>
        </p:txBody>
      </p:sp>
      <p:sp>
        <p:nvSpPr>
          <p:cNvPr id="37894" name="Slide Number Placeholder 3"/>
          <p:cNvSpPr>
            <a:spLocks noGrp="1"/>
          </p:cNvSpPr>
          <p:nvPr>
            <p:ph type="sldNum" sz="quarter" idx="12"/>
          </p:nvPr>
        </p:nvSpPr>
        <p:spPr/>
        <p:txBody>
          <a:bodyPr/>
          <a:lstStyle/>
          <a:p>
            <a:pPr>
              <a:defRPr/>
            </a:pPr>
            <a:fld id="{13E70DA4-1C78-4181-A28C-FF0ED5006C02}" type="slidenum">
              <a:rPr lang="en-US" smtClean="0"/>
              <a:pPr>
                <a:defRPr/>
              </a:pPr>
              <a:t>35</a:t>
            </a:fld>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5"/>
          <p:cNvSpPr>
            <a:spLocks noGrp="1"/>
          </p:cNvSpPr>
          <p:nvPr>
            <p:ph type="title"/>
          </p:nvPr>
        </p:nvSpPr>
        <p:spPr/>
        <p:txBody>
          <a:bodyPr/>
          <a:lstStyle/>
          <a:p>
            <a:r>
              <a:rPr lang="en-US" smtClean="0"/>
              <a:t>Gross Energy Production and Net Energy Production</a:t>
            </a:r>
          </a:p>
        </p:txBody>
      </p:sp>
      <p:sp>
        <p:nvSpPr>
          <p:cNvPr id="67587" name="Content Placeholder 6"/>
          <p:cNvSpPr>
            <a:spLocks noGrp="1"/>
          </p:cNvSpPr>
          <p:nvPr>
            <p:ph idx="1"/>
          </p:nvPr>
        </p:nvSpPr>
        <p:spPr/>
        <p:txBody>
          <a:bodyPr/>
          <a:lstStyle/>
          <a:p>
            <a:r>
              <a:rPr lang="en-US" sz="2200" smtClean="0"/>
              <a:t>The gross energy production is the energy production of the wind farm obtained by calculating the predicted free stream hub height wind speed distribution at each turbine location and the manufacturer’s supplied turbine power curve. </a:t>
            </a:r>
          </a:p>
          <a:p>
            <a:r>
              <a:rPr lang="en-US" sz="2200" smtClean="0"/>
              <a:t>In defining the gross energy output it is assumed that there are no wake interactions between the turbines and no energy loss factors are applied. </a:t>
            </a:r>
          </a:p>
          <a:p>
            <a:r>
              <a:rPr lang="en-US" sz="2200" smtClean="0"/>
              <a:t>This calculation includes adjustments to the power curve to account for differences between the predicted long-term annual site air density and the air density to which the power curve is referenced.</a:t>
            </a:r>
          </a:p>
        </p:txBody>
      </p:sp>
      <p:sp>
        <p:nvSpPr>
          <p:cNvPr id="3" name="Date Placeholder 2"/>
          <p:cNvSpPr>
            <a:spLocks noGrp="1"/>
          </p:cNvSpPr>
          <p:nvPr>
            <p:ph type="dt" sz="quarter" idx="10"/>
          </p:nvPr>
        </p:nvSpPr>
        <p:spPr/>
        <p:txBody>
          <a:bodyPr/>
          <a:lstStyle/>
          <a:p>
            <a:pPr>
              <a:defRPr/>
            </a:pPr>
            <a:r>
              <a:rPr lang="en-US" smtClean="0"/>
              <a:t>9 September 2011</a:t>
            </a:r>
            <a:endParaRPr lang="en-US" dirty="0"/>
          </a:p>
        </p:txBody>
      </p:sp>
      <p:sp>
        <p:nvSpPr>
          <p:cNvPr id="4" name="Footer Placeholder 3"/>
          <p:cNvSpPr>
            <a:spLocks noGrp="1"/>
          </p:cNvSpPr>
          <p:nvPr>
            <p:ph type="ftr" sz="quarter" idx="11"/>
          </p:nvPr>
        </p:nvSpPr>
        <p:spPr/>
        <p:txBody>
          <a:bodyPr/>
          <a:lstStyle/>
          <a:p>
            <a:pPr>
              <a:defRPr/>
            </a:pPr>
            <a:r>
              <a:rPr lang="en-US" smtClean="0"/>
              <a:t>www.edbodmer.com</a:t>
            </a:r>
            <a:endParaRPr lang="en-US"/>
          </a:p>
        </p:txBody>
      </p:sp>
      <p:sp>
        <p:nvSpPr>
          <p:cNvPr id="5" name="Slide Number Placeholder 4"/>
          <p:cNvSpPr>
            <a:spLocks noGrp="1"/>
          </p:cNvSpPr>
          <p:nvPr>
            <p:ph type="sldNum" sz="quarter" idx="12"/>
          </p:nvPr>
        </p:nvSpPr>
        <p:spPr/>
        <p:txBody>
          <a:bodyPr/>
          <a:lstStyle/>
          <a:p>
            <a:pPr>
              <a:defRPr/>
            </a:pPr>
            <a:fld id="{2F138184-4C97-46A3-A963-8BC916C69689}" type="slidenum">
              <a:rPr lang="en-US" smtClean="0"/>
              <a:pPr>
                <a:defRPr/>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Average Capacity Factors</a:t>
            </a:r>
          </a:p>
        </p:txBody>
      </p:sp>
      <p:pic>
        <p:nvPicPr>
          <p:cNvPr id="68611" name="Content Placeholder 3"/>
          <p:cNvPicPr>
            <a:picLocks noGrp="1"/>
          </p:cNvPicPr>
          <p:nvPr>
            <p:ph idx="1"/>
          </p:nvPr>
        </p:nvPicPr>
        <p:blipFill>
          <a:blip r:embed="rId2" cstate="print"/>
          <a:srcRect/>
          <a:stretch>
            <a:fillRect/>
          </a:stretch>
        </p:blipFill>
        <p:spPr>
          <a:xfrm>
            <a:off x="1184275" y="1600200"/>
            <a:ext cx="6775450" cy="4525963"/>
          </a:xfrm>
        </p:spPr>
      </p:pic>
      <p:sp>
        <p:nvSpPr>
          <p:cNvPr id="38916" name="Date Placeholder 1"/>
          <p:cNvSpPr>
            <a:spLocks noGrp="1"/>
          </p:cNvSpPr>
          <p:nvPr>
            <p:ph type="dt" sz="quarter" idx="10"/>
          </p:nvPr>
        </p:nvSpPr>
        <p:spPr/>
        <p:txBody>
          <a:bodyPr/>
          <a:lstStyle/>
          <a:p>
            <a:pPr>
              <a:defRPr/>
            </a:pPr>
            <a:r>
              <a:rPr lang="en-US" smtClean="0"/>
              <a:t>9 September 2011</a:t>
            </a:r>
          </a:p>
        </p:txBody>
      </p:sp>
      <p:sp>
        <p:nvSpPr>
          <p:cNvPr id="38917" name="Footer Placeholder 2"/>
          <p:cNvSpPr>
            <a:spLocks noGrp="1"/>
          </p:cNvSpPr>
          <p:nvPr>
            <p:ph type="ftr" sz="quarter" idx="11"/>
          </p:nvPr>
        </p:nvSpPr>
        <p:spPr/>
        <p:txBody>
          <a:bodyPr/>
          <a:lstStyle/>
          <a:p>
            <a:pPr>
              <a:defRPr/>
            </a:pPr>
            <a:r>
              <a:rPr lang="en-US" smtClean="0"/>
              <a:t>www.edbodmer.com</a:t>
            </a:r>
          </a:p>
        </p:txBody>
      </p:sp>
      <p:sp>
        <p:nvSpPr>
          <p:cNvPr id="38918" name="Slide Number Placeholder 3"/>
          <p:cNvSpPr>
            <a:spLocks noGrp="1"/>
          </p:cNvSpPr>
          <p:nvPr>
            <p:ph type="sldNum" sz="quarter" idx="12"/>
          </p:nvPr>
        </p:nvSpPr>
        <p:spPr/>
        <p:txBody>
          <a:bodyPr/>
          <a:lstStyle/>
          <a:p>
            <a:pPr>
              <a:defRPr/>
            </a:pPr>
            <a:fld id="{9A3CA484-8D2E-4B77-98EB-D2DF67D8517F}" type="slidenum">
              <a:rPr lang="en-US" smtClean="0"/>
              <a:pPr>
                <a:defRPr/>
              </a:pPr>
              <a:t>37</a:t>
            </a:fld>
            <a:endParaRPr 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p:txBody>
          <a:bodyPr/>
          <a:lstStyle/>
          <a:p>
            <a:r>
              <a:rPr lang="en-US" smtClean="0"/>
              <a:t>Capacity Factor From Direct Computation and Weibull</a:t>
            </a:r>
          </a:p>
        </p:txBody>
      </p:sp>
      <p:pic>
        <p:nvPicPr>
          <p:cNvPr id="69635" name="Picture 4"/>
          <p:cNvPicPr>
            <a:picLocks noChangeAspect="1" noChangeArrowheads="1"/>
          </p:cNvPicPr>
          <p:nvPr/>
        </p:nvPicPr>
        <p:blipFill>
          <a:blip r:embed="rId2" cstate="print"/>
          <a:srcRect/>
          <a:stretch>
            <a:fillRect/>
          </a:stretch>
        </p:blipFill>
        <p:spPr bwMode="auto">
          <a:xfrm>
            <a:off x="1600200" y="1676400"/>
            <a:ext cx="6248400" cy="4548188"/>
          </a:xfrm>
          <a:prstGeom prst="rect">
            <a:avLst/>
          </a:prstGeom>
          <a:noFill/>
          <a:ln w="9525">
            <a:noFill/>
            <a:miter lim="800000"/>
            <a:headEnd/>
            <a:tailEnd/>
          </a:ln>
        </p:spPr>
      </p:pic>
      <p:sp>
        <p:nvSpPr>
          <p:cNvPr id="39940" name="Date Placeholder 1"/>
          <p:cNvSpPr>
            <a:spLocks noGrp="1"/>
          </p:cNvSpPr>
          <p:nvPr>
            <p:ph type="dt" sz="quarter" idx="10"/>
          </p:nvPr>
        </p:nvSpPr>
        <p:spPr/>
        <p:txBody>
          <a:bodyPr/>
          <a:lstStyle/>
          <a:p>
            <a:pPr>
              <a:defRPr/>
            </a:pPr>
            <a:r>
              <a:rPr lang="en-US" smtClean="0"/>
              <a:t>9 September 2011</a:t>
            </a:r>
          </a:p>
        </p:txBody>
      </p:sp>
      <p:sp>
        <p:nvSpPr>
          <p:cNvPr id="39941" name="Footer Placeholder 2"/>
          <p:cNvSpPr>
            <a:spLocks noGrp="1"/>
          </p:cNvSpPr>
          <p:nvPr>
            <p:ph type="ftr" sz="quarter" idx="11"/>
          </p:nvPr>
        </p:nvSpPr>
        <p:spPr/>
        <p:txBody>
          <a:bodyPr/>
          <a:lstStyle/>
          <a:p>
            <a:pPr>
              <a:defRPr/>
            </a:pPr>
            <a:r>
              <a:rPr lang="en-US" smtClean="0"/>
              <a:t>www.edbodmer.com</a:t>
            </a:r>
          </a:p>
        </p:txBody>
      </p:sp>
      <p:sp>
        <p:nvSpPr>
          <p:cNvPr id="39942" name="Slide Number Placeholder 3"/>
          <p:cNvSpPr>
            <a:spLocks noGrp="1"/>
          </p:cNvSpPr>
          <p:nvPr>
            <p:ph type="sldNum" sz="quarter" idx="12"/>
          </p:nvPr>
        </p:nvSpPr>
        <p:spPr/>
        <p:txBody>
          <a:bodyPr/>
          <a:lstStyle/>
          <a:p>
            <a:pPr>
              <a:defRPr/>
            </a:pPr>
            <a:fld id="{09B21740-94CF-462A-ABE0-9BC6B20A88DB}" type="slidenum">
              <a:rPr lang="en-US" smtClean="0"/>
              <a:pPr>
                <a:defRPr/>
              </a:pPr>
              <a:t>38</a:t>
            </a:fld>
            <a:endParaRPr 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
          <p:cNvSpPr>
            <a:spLocks noGrp="1" noChangeArrowheads="1"/>
          </p:cNvSpPr>
          <p:nvPr>
            <p:ph type="title" sz="quarter" idx="4294967295"/>
          </p:nvPr>
        </p:nvSpPr>
        <p:spPr/>
        <p:txBody>
          <a:bodyPr/>
          <a:lstStyle/>
          <a:p>
            <a:r>
              <a:rPr lang="en-US" smtClean="0"/>
              <a:t>Computation of Capacity Factor Probabilities from Different Markets</a:t>
            </a:r>
          </a:p>
        </p:txBody>
      </p:sp>
      <p:pic>
        <p:nvPicPr>
          <p:cNvPr id="70659" name="Picture 9"/>
          <p:cNvPicPr>
            <a:picLocks noGrp="1" noChangeAspect="1" noChangeArrowheads="1"/>
          </p:cNvPicPr>
          <p:nvPr>
            <p:ph sz="quarter" idx="4294967295"/>
          </p:nvPr>
        </p:nvPicPr>
        <p:blipFill>
          <a:blip r:embed="rId2" cstate="print"/>
          <a:srcRect/>
          <a:stretch>
            <a:fillRect/>
          </a:stretch>
        </p:blipFill>
        <p:spPr>
          <a:xfrm>
            <a:off x="974725" y="1600200"/>
            <a:ext cx="3003550" cy="2185988"/>
          </a:xfrm>
        </p:spPr>
      </p:pic>
      <p:pic>
        <p:nvPicPr>
          <p:cNvPr id="70660" name="Picture 10"/>
          <p:cNvPicPr>
            <a:picLocks noGrp="1" noChangeAspect="1" noChangeArrowheads="1"/>
          </p:cNvPicPr>
          <p:nvPr>
            <p:ph sz="quarter" idx="4294967295"/>
          </p:nvPr>
        </p:nvPicPr>
        <p:blipFill>
          <a:blip r:embed="rId3" cstate="print"/>
          <a:srcRect/>
          <a:stretch>
            <a:fillRect/>
          </a:stretch>
        </p:blipFill>
        <p:spPr>
          <a:xfrm>
            <a:off x="5164138" y="1600200"/>
            <a:ext cx="3005137" cy="2185988"/>
          </a:xfrm>
        </p:spPr>
      </p:pic>
      <p:pic>
        <p:nvPicPr>
          <p:cNvPr id="70661" name="Picture 11"/>
          <p:cNvPicPr>
            <a:picLocks noGrp="1" noChangeAspect="1" noChangeArrowheads="1"/>
          </p:cNvPicPr>
          <p:nvPr>
            <p:ph sz="quarter" idx="4294967295"/>
          </p:nvPr>
        </p:nvPicPr>
        <p:blipFill>
          <a:blip r:embed="rId4" cstate="print"/>
          <a:srcRect/>
          <a:stretch>
            <a:fillRect/>
          </a:stretch>
        </p:blipFill>
        <p:spPr>
          <a:xfrm>
            <a:off x="973138" y="3962400"/>
            <a:ext cx="3006725" cy="2187575"/>
          </a:xfrm>
        </p:spPr>
      </p:pic>
      <p:pic>
        <p:nvPicPr>
          <p:cNvPr id="70662" name="Picture 12"/>
          <p:cNvPicPr>
            <a:picLocks noGrp="1" noChangeAspect="1" noChangeArrowheads="1"/>
          </p:cNvPicPr>
          <p:nvPr>
            <p:ph sz="quarter" idx="4294967295"/>
          </p:nvPr>
        </p:nvPicPr>
        <p:blipFill>
          <a:blip r:embed="rId5" cstate="print"/>
          <a:srcRect/>
          <a:stretch>
            <a:fillRect/>
          </a:stretch>
        </p:blipFill>
        <p:spPr>
          <a:xfrm>
            <a:off x="5164138" y="3962400"/>
            <a:ext cx="3006725" cy="2187575"/>
          </a:xfrm>
        </p:spPr>
      </p:pic>
      <p:sp>
        <p:nvSpPr>
          <p:cNvPr id="40967" name="Date Placeholder 1"/>
          <p:cNvSpPr>
            <a:spLocks noGrp="1"/>
          </p:cNvSpPr>
          <p:nvPr>
            <p:ph type="dt" sz="quarter" idx="10"/>
          </p:nvPr>
        </p:nvSpPr>
        <p:spPr/>
        <p:txBody>
          <a:bodyPr/>
          <a:lstStyle/>
          <a:p>
            <a:pPr>
              <a:defRPr/>
            </a:pPr>
            <a:r>
              <a:rPr lang="en-US" smtClean="0"/>
              <a:t>9 September 2011</a:t>
            </a:r>
          </a:p>
        </p:txBody>
      </p:sp>
      <p:sp>
        <p:nvSpPr>
          <p:cNvPr id="40968" name="Footer Placeholder 2"/>
          <p:cNvSpPr>
            <a:spLocks noGrp="1"/>
          </p:cNvSpPr>
          <p:nvPr>
            <p:ph type="ftr" sz="quarter" idx="11"/>
          </p:nvPr>
        </p:nvSpPr>
        <p:spPr/>
        <p:txBody>
          <a:bodyPr/>
          <a:lstStyle/>
          <a:p>
            <a:pPr>
              <a:defRPr/>
            </a:pPr>
            <a:r>
              <a:rPr lang="en-US" smtClean="0"/>
              <a:t>www.edbodmer.com</a:t>
            </a:r>
          </a:p>
        </p:txBody>
      </p:sp>
      <p:sp>
        <p:nvSpPr>
          <p:cNvPr id="40969" name="Slide Number Placeholder 3"/>
          <p:cNvSpPr>
            <a:spLocks noGrp="1"/>
          </p:cNvSpPr>
          <p:nvPr>
            <p:ph type="sldNum" sz="quarter" idx="12"/>
          </p:nvPr>
        </p:nvSpPr>
        <p:spPr/>
        <p:txBody>
          <a:bodyPr/>
          <a:lstStyle/>
          <a:p>
            <a:pPr>
              <a:defRPr/>
            </a:pPr>
            <a:fld id="{4E764538-1933-43A9-96C9-2093E7A6DB1B}" type="slidenum">
              <a:rPr lang="en-US" smtClean="0"/>
              <a:pPr>
                <a:defRPr/>
              </a:pPr>
              <a:t>39</a:t>
            </a:fld>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ctrTitle"/>
          </p:nvPr>
        </p:nvSpPr>
        <p:spPr/>
        <p:txBody>
          <a:bodyPr/>
          <a:lstStyle/>
          <a:p>
            <a:r>
              <a:rPr lang="en-US"/>
              <a:t>Raw Wind Speed Analysis</a:t>
            </a:r>
          </a:p>
        </p:txBody>
      </p:sp>
      <p:sp>
        <p:nvSpPr>
          <p:cNvPr id="8195" name="Date Placeholder 1"/>
          <p:cNvSpPr>
            <a:spLocks noGrp="1"/>
          </p:cNvSpPr>
          <p:nvPr>
            <p:ph type="dt" sz="quarter" idx="10"/>
          </p:nvPr>
        </p:nvSpPr>
        <p:spPr/>
        <p:txBody>
          <a:bodyPr/>
          <a:lstStyle/>
          <a:p>
            <a:pPr>
              <a:defRPr/>
            </a:pPr>
            <a:r>
              <a:rPr lang="en-US" smtClean="0"/>
              <a:t>9 September 2011</a:t>
            </a:r>
          </a:p>
        </p:txBody>
      </p:sp>
      <p:sp>
        <p:nvSpPr>
          <p:cNvPr id="8196" name="Footer Placeholder 2"/>
          <p:cNvSpPr>
            <a:spLocks noGrp="1"/>
          </p:cNvSpPr>
          <p:nvPr>
            <p:ph type="ftr" sz="quarter" idx="11"/>
          </p:nvPr>
        </p:nvSpPr>
        <p:spPr/>
        <p:txBody>
          <a:bodyPr/>
          <a:lstStyle/>
          <a:p>
            <a:pPr>
              <a:defRPr/>
            </a:pPr>
            <a:r>
              <a:rPr lang="en-US" smtClean="0"/>
              <a:t>www.edbodmer.com</a:t>
            </a:r>
          </a:p>
        </p:txBody>
      </p:sp>
      <p:sp>
        <p:nvSpPr>
          <p:cNvPr id="8197" name="Slide Number Placeholder 3"/>
          <p:cNvSpPr>
            <a:spLocks noGrp="1"/>
          </p:cNvSpPr>
          <p:nvPr>
            <p:ph type="sldNum" sz="quarter" idx="12"/>
          </p:nvPr>
        </p:nvSpPr>
        <p:spPr/>
        <p:txBody>
          <a:bodyPr/>
          <a:lstStyle/>
          <a:p>
            <a:pPr>
              <a:defRPr/>
            </a:pPr>
            <a:fld id="{DDC70F1E-6CE9-4FC2-B35E-5AAEE0CD68FC}" type="slidenum">
              <a:rPr lang="en-US" smtClean="0"/>
              <a:pPr>
                <a:defRPr/>
              </a:pPr>
              <a:t>4</a:t>
            </a:fld>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idx="4294967295"/>
          </p:nvPr>
        </p:nvSpPr>
        <p:spPr>
          <a:xfrm>
            <a:off x="457200" y="304800"/>
            <a:ext cx="8229600" cy="1143000"/>
          </a:xfrm>
        </p:spPr>
        <p:txBody>
          <a:bodyPr lIns="92075" tIns="46038" rIns="92075" bIns="46038" anchor="t"/>
          <a:lstStyle/>
          <a:p>
            <a:r>
              <a:rPr lang="en-US" smtClean="0"/>
              <a:t>Wind Resource Assessment in RetScreen</a:t>
            </a:r>
          </a:p>
        </p:txBody>
      </p:sp>
      <p:sp>
        <p:nvSpPr>
          <p:cNvPr id="71683" name="Content Placeholder 2"/>
          <p:cNvSpPr>
            <a:spLocks noGrp="1"/>
          </p:cNvSpPr>
          <p:nvPr>
            <p:ph idx="4294967295"/>
          </p:nvPr>
        </p:nvSpPr>
        <p:spPr/>
        <p:txBody>
          <a:bodyPr lIns="92075" tIns="46038" rIns="92075" bIns="46038"/>
          <a:lstStyle/>
          <a:p>
            <a:pPr marL="231775" indent="-173038"/>
            <a:r>
              <a:rPr lang="en-US" smtClean="0"/>
              <a:t>Begin with Average Wind Speed</a:t>
            </a:r>
          </a:p>
          <a:p>
            <a:pPr marL="855663" lvl="1" indent="-288925"/>
            <a:r>
              <a:rPr lang="en-US" smtClean="0"/>
              <a:t>The Wind Input is the Wind Speed at Turbine Height</a:t>
            </a:r>
          </a:p>
          <a:p>
            <a:pPr marL="855663" lvl="1" indent="-288925"/>
            <a:r>
              <a:rPr lang="en-US" smtClean="0"/>
              <a:t>This can be computed using the Shear Factor</a:t>
            </a:r>
          </a:p>
          <a:p>
            <a:pPr marL="1371600" lvl="2"/>
            <a:r>
              <a:rPr lang="en-US" smtClean="0"/>
              <a:t>Adjustment  = (Hub Height/Speed at Am Height) ^ Shear Factor</a:t>
            </a:r>
          </a:p>
          <a:p>
            <a:pPr marL="1371600" lvl="2"/>
            <a:r>
              <a:rPr lang="en-US" smtClean="0"/>
              <a:t>Wind Speed = Adjustment x Speed at Am Height</a:t>
            </a:r>
          </a:p>
          <a:p>
            <a:pPr marL="1371600" lvl="2"/>
            <a:r>
              <a:rPr lang="en-US" smtClean="0"/>
              <a:t>Speed at Am Height = Speed and Anometer Height</a:t>
            </a:r>
          </a:p>
          <a:p>
            <a:pPr marL="231775" indent="-173038"/>
            <a:endParaRPr lang="en-US" smtClean="0"/>
          </a:p>
        </p:txBody>
      </p:sp>
      <p:sp>
        <p:nvSpPr>
          <p:cNvPr id="41988" name="Date Placeholder 1"/>
          <p:cNvSpPr>
            <a:spLocks noGrp="1"/>
          </p:cNvSpPr>
          <p:nvPr>
            <p:ph type="dt" sz="quarter" idx="10"/>
          </p:nvPr>
        </p:nvSpPr>
        <p:spPr/>
        <p:txBody>
          <a:bodyPr/>
          <a:lstStyle/>
          <a:p>
            <a:pPr>
              <a:defRPr/>
            </a:pPr>
            <a:r>
              <a:rPr lang="en-US" smtClean="0"/>
              <a:t>9 September 2011</a:t>
            </a:r>
          </a:p>
        </p:txBody>
      </p:sp>
      <p:sp>
        <p:nvSpPr>
          <p:cNvPr id="41989" name="Footer Placeholder 2"/>
          <p:cNvSpPr>
            <a:spLocks noGrp="1"/>
          </p:cNvSpPr>
          <p:nvPr>
            <p:ph type="ftr" sz="quarter" idx="11"/>
          </p:nvPr>
        </p:nvSpPr>
        <p:spPr/>
        <p:txBody>
          <a:bodyPr/>
          <a:lstStyle/>
          <a:p>
            <a:pPr>
              <a:defRPr/>
            </a:pPr>
            <a:r>
              <a:rPr lang="en-US" smtClean="0"/>
              <a:t>www.edbodmer.com</a:t>
            </a:r>
          </a:p>
        </p:txBody>
      </p:sp>
      <p:sp>
        <p:nvSpPr>
          <p:cNvPr id="41990" name="Slide Number Placeholder 3"/>
          <p:cNvSpPr>
            <a:spLocks noGrp="1"/>
          </p:cNvSpPr>
          <p:nvPr>
            <p:ph type="sldNum" sz="quarter" idx="12"/>
          </p:nvPr>
        </p:nvSpPr>
        <p:spPr/>
        <p:txBody>
          <a:bodyPr/>
          <a:lstStyle/>
          <a:p>
            <a:pPr>
              <a:defRPr/>
            </a:pPr>
            <a:fld id="{80479ECD-9317-4169-AB37-75ADEEFAA7EE}" type="slidenum">
              <a:rPr lang="en-US" smtClean="0"/>
              <a:pPr>
                <a:defRPr/>
              </a:pPr>
              <a:t>40</a:t>
            </a:fld>
            <a:endParaRPr lang="en-US" smtClean="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idx="4294967295"/>
          </p:nvPr>
        </p:nvSpPr>
        <p:spPr/>
        <p:txBody>
          <a:bodyPr lIns="92075" tIns="46038" rIns="92075" bIns="46038" anchor="t"/>
          <a:lstStyle/>
          <a:p>
            <a:r>
              <a:rPr lang="en-US" smtClean="0"/>
              <a:t>Adjustment to Monthly Energy Production</a:t>
            </a:r>
          </a:p>
        </p:txBody>
      </p:sp>
      <p:pic>
        <p:nvPicPr>
          <p:cNvPr id="72707" name="Picture 2"/>
          <p:cNvPicPr>
            <a:picLocks noGrp="1" noChangeAspect="1" noChangeArrowheads="1"/>
          </p:cNvPicPr>
          <p:nvPr>
            <p:ph sz="half" idx="4294967295"/>
          </p:nvPr>
        </p:nvPicPr>
        <p:blipFill>
          <a:blip r:embed="rId2" cstate="print"/>
          <a:srcRect/>
          <a:stretch>
            <a:fillRect/>
          </a:stretch>
        </p:blipFill>
        <p:spPr>
          <a:xfrm>
            <a:off x="457200" y="2438400"/>
            <a:ext cx="8383588" cy="3733800"/>
          </a:xfrm>
        </p:spPr>
      </p:pic>
      <p:sp>
        <p:nvSpPr>
          <p:cNvPr id="72708" name="Content Placeholder 6"/>
          <p:cNvSpPr>
            <a:spLocks noGrp="1"/>
          </p:cNvSpPr>
          <p:nvPr>
            <p:ph sz="quarter" idx="4294967295"/>
          </p:nvPr>
        </p:nvSpPr>
        <p:spPr>
          <a:xfrm>
            <a:off x="1219200" y="1295400"/>
            <a:ext cx="7315200" cy="762000"/>
          </a:xfrm>
        </p:spPr>
        <p:txBody>
          <a:bodyPr lIns="92075" tIns="46038" rIns="92075" bIns="46038"/>
          <a:lstStyle/>
          <a:p>
            <a:pPr marL="231775" indent="-173038"/>
            <a:r>
              <a:rPr lang="en-US" sz="2400" smtClean="0"/>
              <a:t>This shows the various adjustments for pressure, temperature and losses</a:t>
            </a:r>
          </a:p>
        </p:txBody>
      </p:sp>
      <p:sp>
        <p:nvSpPr>
          <p:cNvPr id="43013" name="Date Placeholder 1"/>
          <p:cNvSpPr>
            <a:spLocks noGrp="1"/>
          </p:cNvSpPr>
          <p:nvPr>
            <p:ph type="dt" sz="quarter" idx="10"/>
          </p:nvPr>
        </p:nvSpPr>
        <p:spPr/>
        <p:txBody>
          <a:bodyPr/>
          <a:lstStyle/>
          <a:p>
            <a:pPr>
              <a:defRPr/>
            </a:pPr>
            <a:r>
              <a:rPr lang="en-US" smtClean="0"/>
              <a:t>9 September 2011</a:t>
            </a:r>
          </a:p>
        </p:txBody>
      </p:sp>
      <p:sp>
        <p:nvSpPr>
          <p:cNvPr id="43014" name="Footer Placeholder 2"/>
          <p:cNvSpPr>
            <a:spLocks noGrp="1"/>
          </p:cNvSpPr>
          <p:nvPr>
            <p:ph type="ftr" sz="quarter" idx="11"/>
          </p:nvPr>
        </p:nvSpPr>
        <p:spPr/>
        <p:txBody>
          <a:bodyPr/>
          <a:lstStyle/>
          <a:p>
            <a:pPr>
              <a:defRPr/>
            </a:pPr>
            <a:r>
              <a:rPr lang="en-US" smtClean="0"/>
              <a:t>www.edbodmer.com</a:t>
            </a:r>
          </a:p>
        </p:txBody>
      </p:sp>
      <p:sp>
        <p:nvSpPr>
          <p:cNvPr id="43015" name="Slide Number Placeholder 3"/>
          <p:cNvSpPr>
            <a:spLocks noGrp="1"/>
          </p:cNvSpPr>
          <p:nvPr>
            <p:ph type="sldNum" sz="quarter" idx="12"/>
          </p:nvPr>
        </p:nvSpPr>
        <p:spPr/>
        <p:txBody>
          <a:bodyPr/>
          <a:lstStyle/>
          <a:p>
            <a:pPr>
              <a:defRPr/>
            </a:pPr>
            <a:fld id="{4EEECB93-56B6-4E85-B78B-C114B73E207B}" type="slidenum">
              <a:rPr lang="en-US" smtClean="0"/>
              <a:pPr>
                <a:defRPr/>
              </a:pPr>
              <a:t>41</a:t>
            </a:fld>
            <a:endParaRPr lang="en-US" smtClean="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idx="4294967295"/>
          </p:nvPr>
        </p:nvSpPr>
        <p:spPr/>
        <p:txBody>
          <a:bodyPr lIns="92075" tIns="46038" rIns="92075" bIns="46038" anchor="t"/>
          <a:lstStyle/>
          <a:p>
            <a:r>
              <a:rPr lang="en-US" smtClean="0"/>
              <a:t>Weibull Distribution and Power Curve</a:t>
            </a:r>
          </a:p>
        </p:txBody>
      </p:sp>
      <p:pic>
        <p:nvPicPr>
          <p:cNvPr id="73731" name="Picture 2"/>
          <p:cNvPicPr>
            <a:picLocks noGrp="1" noChangeAspect="1" noChangeArrowheads="1"/>
          </p:cNvPicPr>
          <p:nvPr>
            <p:ph sz="half" idx="4294967295"/>
          </p:nvPr>
        </p:nvPicPr>
        <p:blipFill>
          <a:blip r:embed="rId2" cstate="print"/>
          <a:srcRect/>
          <a:stretch>
            <a:fillRect/>
          </a:stretch>
        </p:blipFill>
        <p:spPr>
          <a:xfrm>
            <a:off x="1371600" y="1143000"/>
            <a:ext cx="2590800" cy="5002213"/>
          </a:xfrm>
        </p:spPr>
      </p:pic>
      <p:sp>
        <p:nvSpPr>
          <p:cNvPr id="73732" name="Content Placeholder 6"/>
          <p:cNvSpPr>
            <a:spLocks noGrp="1"/>
          </p:cNvSpPr>
          <p:nvPr>
            <p:ph sz="quarter" idx="4294967295"/>
          </p:nvPr>
        </p:nvSpPr>
        <p:spPr>
          <a:xfrm>
            <a:off x="4645025" y="2174875"/>
            <a:ext cx="4041775" cy="3951288"/>
          </a:xfrm>
        </p:spPr>
        <p:txBody>
          <a:bodyPr lIns="92075" tIns="46038" rIns="92075" bIns="46038"/>
          <a:lstStyle/>
          <a:p>
            <a:pPr marL="231775" indent="-173038"/>
            <a:r>
              <a:rPr lang="en-US" sz="2400" smtClean="0"/>
              <a:t>The adjacent table shows the calculation of production for a single hour in a month.  The possibility of different wind distribution is given by the Wiebull column.</a:t>
            </a:r>
          </a:p>
        </p:txBody>
      </p:sp>
      <p:sp>
        <p:nvSpPr>
          <p:cNvPr id="44037" name="Date Placeholder 1"/>
          <p:cNvSpPr>
            <a:spLocks noGrp="1"/>
          </p:cNvSpPr>
          <p:nvPr>
            <p:ph type="dt" sz="quarter" idx="10"/>
          </p:nvPr>
        </p:nvSpPr>
        <p:spPr/>
        <p:txBody>
          <a:bodyPr/>
          <a:lstStyle/>
          <a:p>
            <a:pPr>
              <a:defRPr/>
            </a:pPr>
            <a:r>
              <a:rPr lang="en-US" smtClean="0"/>
              <a:t>9 September 2011</a:t>
            </a:r>
          </a:p>
        </p:txBody>
      </p:sp>
      <p:sp>
        <p:nvSpPr>
          <p:cNvPr id="44038" name="Footer Placeholder 2"/>
          <p:cNvSpPr>
            <a:spLocks noGrp="1"/>
          </p:cNvSpPr>
          <p:nvPr>
            <p:ph type="ftr" sz="quarter" idx="11"/>
          </p:nvPr>
        </p:nvSpPr>
        <p:spPr/>
        <p:txBody>
          <a:bodyPr/>
          <a:lstStyle/>
          <a:p>
            <a:pPr>
              <a:defRPr/>
            </a:pPr>
            <a:r>
              <a:rPr lang="en-US" smtClean="0"/>
              <a:t>www.edbodmer.com</a:t>
            </a:r>
          </a:p>
        </p:txBody>
      </p:sp>
      <p:sp>
        <p:nvSpPr>
          <p:cNvPr id="44039" name="Slide Number Placeholder 3"/>
          <p:cNvSpPr>
            <a:spLocks noGrp="1"/>
          </p:cNvSpPr>
          <p:nvPr>
            <p:ph type="sldNum" sz="quarter" idx="12"/>
          </p:nvPr>
        </p:nvSpPr>
        <p:spPr/>
        <p:txBody>
          <a:bodyPr/>
          <a:lstStyle/>
          <a:p>
            <a:pPr>
              <a:defRPr/>
            </a:pPr>
            <a:fld id="{185E54F5-73E2-4A16-AA22-E8B3C3BAE739}" type="slidenum">
              <a:rPr lang="en-US" smtClean="0"/>
              <a:pPr>
                <a:defRPr/>
              </a:pPr>
              <a:t>42</a:t>
            </a:fld>
            <a:endParaRPr lang="en-US" smtClean="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4"/>
          <p:cNvSpPr>
            <a:spLocks noGrp="1"/>
          </p:cNvSpPr>
          <p:nvPr>
            <p:ph type="title"/>
          </p:nvPr>
        </p:nvSpPr>
        <p:spPr/>
        <p:txBody>
          <a:bodyPr/>
          <a:lstStyle/>
          <a:p>
            <a:r>
              <a:rPr lang="en-US" smtClean="0"/>
              <a:t>Example of Gross and Net Output</a:t>
            </a:r>
          </a:p>
        </p:txBody>
      </p:sp>
      <p:sp>
        <p:nvSpPr>
          <p:cNvPr id="2" name="Date Placeholder 1"/>
          <p:cNvSpPr>
            <a:spLocks noGrp="1"/>
          </p:cNvSpPr>
          <p:nvPr>
            <p:ph type="dt" sz="quarter" idx="10"/>
          </p:nvPr>
        </p:nvSpPr>
        <p:spPr/>
        <p:txBody>
          <a:bodyPr/>
          <a:lstStyle/>
          <a:p>
            <a:pPr>
              <a:defRPr/>
            </a:pPr>
            <a:r>
              <a:rPr lang="en-US" smtClean="0"/>
              <a:t>9 September 2011</a:t>
            </a:r>
            <a:endParaRPr lang="en-US" dirty="0"/>
          </a:p>
        </p:txBody>
      </p:sp>
      <p:sp>
        <p:nvSpPr>
          <p:cNvPr id="3" name="Footer Placeholder 2"/>
          <p:cNvSpPr>
            <a:spLocks noGrp="1"/>
          </p:cNvSpPr>
          <p:nvPr>
            <p:ph type="ftr" sz="quarter" idx="11"/>
          </p:nvPr>
        </p:nvSpPr>
        <p:spPr/>
        <p:txBody>
          <a:bodyPr/>
          <a:lstStyle/>
          <a:p>
            <a:pPr>
              <a:defRPr/>
            </a:pPr>
            <a:r>
              <a:rPr lang="en-US" smtClean="0"/>
              <a:t>www.edbodmer.com</a:t>
            </a:r>
            <a:endParaRPr lang="en-US"/>
          </a:p>
        </p:txBody>
      </p:sp>
      <p:sp>
        <p:nvSpPr>
          <p:cNvPr id="4" name="Slide Number Placeholder 3"/>
          <p:cNvSpPr>
            <a:spLocks noGrp="1"/>
          </p:cNvSpPr>
          <p:nvPr>
            <p:ph type="sldNum" sz="quarter" idx="12"/>
          </p:nvPr>
        </p:nvSpPr>
        <p:spPr/>
        <p:txBody>
          <a:bodyPr/>
          <a:lstStyle/>
          <a:p>
            <a:pPr>
              <a:defRPr/>
            </a:pPr>
            <a:fld id="{9DE16EF9-FE31-4580-B8BC-467E7AF94A02}" type="slidenum">
              <a:rPr lang="en-US" smtClean="0"/>
              <a:pPr>
                <a:defRPr/>
              </a:pPr>
              <a:t>43</a:t>
            </a:fld>
            <a:endParaRPr lang="en-US" dirty="0"/>
          </a:p>
        </p:txBody>
      </p:sp>
      <p:pic>
        <p:nvPicPr>
          <p:cNvPr id="74758" name="Picture 2"/>
          <p:cNvPicPr>
            <a:picLocks noGrp="1" noChangeAspect="1" noChangeArrowheads="1"/>
          </p:cNvPicPr>
          <p:nvPr>
            <p:ph idx="1"/>
          </p:nvPr>
        </p:nvPicPr>
        <p:blipFill>
          <a:blip r:embed="rId2" cstate="print"/>
          <a:srcRect/>
          <a:stretch>
            <a:fillRect/>
          </a:stretch>
        </p:blipFill>
        <p:spPr>
          <a:xfrm>
            <a:off x="457200" y="2151063"/>
            <a:ext cx="8229600" cy="3424237"/>
          </a:xfr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idx="4294967295"/>
          </p:nvPr>
        </p:nvSpPr>
        <p:spPr/>
        <p:txBody>
          <a:bodyPr lIns="92075" tIns="46038" rIns="92075" bIns="46038" anchor="t"/>
          <a:lstStyle/>
          <a:p>
            <a:r>
              <a:rPr lang="en-US" smtClean="0"/>
              <a:t>Simulation of Wind Distribution with Weibull Distribution</a:t>
            </a:r>
          </a:p>
        </p:txBody>
      </p:sp>
      <p:sp>
        <p:nvSpPr>
          <p:cNvPr id="75779" name="Content Placeholder 2"/>
          <p:cNvSpPr>
            <a:spLocks noGrp="1"/>
          </p:cNvSpPr>
          <p:nvPr>
            <p:ph idx="4294967295"/>
          </p:nvPr>
        </p:nvSpPr>
        <p:spPr/>
        <p:txBody>
          <a:bodyPr lIns="92075" tIns="46038" rIns="92075" bIns="46038"/>
          <a:lstStyle/>
          <a:p>
            <a:pPr marL="231775" indent="-173038"/>
            <a:r>
              <a:rPr lang="en-US" sz="2400" smtClean="0"/>
              <a:t>To further investigate resource assessment, the hourly distribution of wind can be evaluated.  In addition to checking parameters of the WEIBULL distribution, the hourly wind distribution can be used to:</a:t>
            </a:r>
          </a:p>
          <a:p>
            <a:pPr marL="855663" lvl="1" indent="-288925"/>
            <a:r>
              <a:rPr lang="en-US" smtClean="0"/>
              <a:t>Verify the calculations of production and capacity factor</a:t>
            </a:r>
          </a:p>
          <a:p>
            <a:pPr marL="855663" lvl="1" indent="-288925"/>
            <a:r>
              <a:rPr lang="en-US" smtClean="0"/>
              <a:t>Evaluate the potential change in production from year to year</a:t>
            </a:r>
          </a:p>
          <a:p>
            <a:pPr marL="855663" lvl="1" indent="-288925"/>
            <a:r>
              <a:rPr lang="en-US" smtClean="0"/>
              <a:t>Measure the probability of different annual levels of wind production</a:t>
            </a:r>
          </a:p>
        </p:txBody>
      </p:sp>
      <p:sp>
        <p:nvSpPr>
          <p:cNvPr id="45060" name="Date Placeholder 1"/>
          <p:cNvSpPr>
            <a:spLocks noGrp="1"/>
          </p:cNvSpPr>
          <p:nvPr>
            <p:ph type="dt" sz="quarter" idx="10"/>
          </p:nvPr>
        </p:nvSpPr>
        <p:spPr/>
        <p:txBody>
          <a:bodyPr/>
          <a:lstStyle/>
          <a:p>
            <a:pPr>
              <a:defRPr/>
            </a:pPr>
            <a:r>
              <a:rPr lang="en-US" smtClean="0"/>
              <a:t>9 September 2011</a:t>
            </a:r>
          </a:p>
        </p:txBody>
      </p:sp>
      <p:sp>
        <p:nvSpPr>
          <p:cNvPr id="45061" name="Footer Placeholder 2"/>
          <p:cNvSpPr>
            <a:spLocks noGrp="1"/>
          </p:cNvSpPr>
          <p:nvPr>
            <p:ph type="ftr" sz="quarter" idx="11"/>
          </p:nvPr>
        </p:nvSpPr>
        <p:spPr/>
        <p:txBody>
          <a:bodyPr/>
          <a:lstStyle/>
          <a:p>
            <a:pPr>
              <a:defRPr/>
            </a:pPr>
            <a:r>
              <a:rPr lang="en-US" smtClean="0"/>
              <a:t>www.edbodmer.com</a:t>
            </a:r>
          </a:p>
        </p:txBody>
      </p:sp>
      <p:sp>
        <p:nvSpPr>
          <p:cNvPr id="45062" name="Slide Number Placeholder 3"/>
          <p:cNvSpPr>
            <a:spLocks noGrp="1"/>
          </p:cNvSpPr>
          <p:nvPr>
            <p:ph type="sldNum" sz="quarter" idx="12"/>
          </p:nvPr>
        </p:nvSpPr>
        <p:spPr/>
        <p:txBody>
          <a:bodyPr/>
          <a:lstStyle/>
          <a:p>
            <a:pPr>
              <a:defRPr/>
            </a:pPr>
            <a:fld id="{2C36FC21-1C23-41B6-9F2E-216068B2DF74}" type="slidenum">
              <a:rPr lang="en-US" smtClean="0"/>
              <a:pPr>
                <a:defRPr/>
              </a:pPr>
              <a:t>44</a:t>
            </a:fld>
            <a:endParaRPr lang="en-US" smtClean="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t>RetScreen Reconciliation</a:t>
            </a:r>
          </a:p>
        </p:txBody>
      </p:sp>
      <p:pic>
        <p:nvPicPr>
          <p:cNvPr id="76803" name="Picture 2"/>
          <p:cNvPicPr>
            <a:picLocks noGrp="1" noChangeAspect="1" noChangeArrowheads="1"/>
          </p:cNvPicPr>
          <p:nvPr>
            <p:ph sz="half" idx="1"/>
          </p:nvPr>
        </p:nvPicPr>
        <p:blipFill>
          <a:blip r:embed="rId2" cstate="print"/>
          <a:srcRect/>
          <a:stretch>
            <a:fillRect/>
          </a:stretch>
        </p:blipFill>
        <p:spPr>
          <a:xfrm>
            <a:off x="452438" y="1752600"/>
            <a:ext cx="8575675" cy="1219200"/>
          </a:xfrm>
        </p:spPr>
      </p:pic>
      <p:sp>
        <p:nvSpPr>
          <p:cNvPr id="76804" name="Content Placeholder 6"/>
          <p:cNvSpPr>
            <a:spLocks noGrp="1"/>
          </p:cNvSpPr>
          <p:nvPr>
            <p:ph sz="half" idx="2"/>
          </p:nvPr>
        </p:nvSpPr>
        <p:spPr>
          <a:xfrm>
            <a:off x="533400" y="3581400"/>
            <a:ext cx="8229600" cy="2819400"/>
          </a:xfrm>
        </p:spPr>
        <p:txBody>
          <a:bodyPr/>
          <a:lstStyle/>
          <a:p>
            <a:r>
              <a:rPr lang="en-US" sz="2400" smtClean="0"/>
              <a:t>Total energy delivered after losses and adjustments is 100,565 MWH</a:t>
            </a:r>
          </a:p>
          <a:p>
            <a:r>
              <a:rPr lang="en-US" sz="2400" smtClean="0"/>
              <a:t>Capacity Factor is </a:t>
            </a:r>
          </a:p>
          <a:p>
            <a:pPr lvl="1"/>
            <a:r>
              <a:rPr lang="en-US" sz="2000" smtClean="0"/>
              <a:t>Average Generation:100,565/8760 = 11,480</a:t>
            </a:r>
          </a:p>
          <a:p>
            <a:pPr lvl="1"/>
            <a:r>
              <a:rPr lang="en-US" sz="2000" smtClean="0"/>
              <a:t>Divided by 40,000</a:t>
            </a:r>
          </a:p>
          <a:p>
            <a:pPr lvl="1"/>
            <a:r>
              <a:rPr lang="en-US" sz="2000" smtClean="0"/>
              <a:t>Equals 28.7%</a:t>
            </a:r>
          </a:p>
        </p:txBody>
      </p:sp>
      <p:sp>
        <p:nvSpPr>
          <p:cNvPr id="46085" name="Date Placeholder 1"/>
          <p:cNvSpPr>
            <a:spLocks noGrp="1"/>
          </p:cNvSpPr>
          <p:nvPr>
            <p:ph type="dt" sz="quarter" idx="10"/>
          </p:nvPr>
        </p:nvSpPr>
        <p:spPr/>
        <p:txBody>
          <a:bodyPr/>
          <a:lstStyle/>
          <a:p>
            <a:pPr>
              <a:defRPr/>
            </a:pPr>
            <a:r>
              <a:rPr lang="en-US" smtClean="0"/>
              <a:t>9 September 2011</a:t>
            </a:r>
          </a:p>
        </p:txBody>
      </p:sp>
      <p:sp>
        <p:nvSpPr>
          <p:cNvPr id="46086" name="Footer Placeholder 2"/>
          <p:cNvSpPr>
            <a:spLocks noGrp="1"/>
          </p:cNvSpPr>
          <p:nvPr>
            <p:ph type="ftr" sz="quarter" idx="11"/>
          </p:nvPr>
        </p:nvSpPr>
        <p:spPr/>
        <p:txBody>
          <a:bodyPr/>
          <a:lstStyle/>
          <a:p>
            <a:pPr>
              <a:defRPr/>
            </a:pPr>
            <a:r>
              <a:rPr lang="en-US" smtClean="0"/>
              <a:t>www.edbodmer.com</a:t>
            </a:r>
          </a:p>
        </p:txBody>
      </p:sp>
      <p:sp>
        <p:nvSpPr>
          <p:cNvPr id="46087" name="Slide Number Placeholder 3"/>
          <p:cNvSpPr>
            <a:spLocks noGrp="1"/>
          </p:cNvSpPr>
          <p:nvPr>
            <p:ph type="sldNum" sz="quarter" idx="12"/>
          </p:nvPr>
        </p:nvSpPr>
        <p:spPr/>
        <p:txBody>
          <a:bodyPr/>
          <a:lstStyle/>
          <a:p>
            <a:pPr>
              <a:defRPr/>
            </a:pPr>
            <a:fld id="{F2893357-28E9-478E-AC1E-26CAE03D417D}" type="slidenum">
              <a:rPr lang="en-US" smtClean="0"/>
              <a:pPr>
                <a:defRPr/>
              </a:pPr>
              <a:t>45</a:t>
            </a:fld>
            <a:endParaRPr 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Use the Weibull Distribution to Compute the Average Hourly Output by Month</a:t>
            </a:r>
          </a:p>
        </p:txBody>
      </p:sp>
      <p:sp>
        <p:nvSpPr>
          <p:cNvPr id="77827" name="Content Placeholder 2"/>
          <p:cNvSpPr>
            <a:spLocks noGrp="1"/>
          </p:cNvSpPr>
          <p:nvPr>
            <p:ph sz="half" idx="1"/>
          </p:nvPr>
        </p:nvSpPr>
        <p:spPr/>
        <p:txBody>
          <a:bodyPr/>
          <a:lstStyle/>
          <a:p>
            <a:r>
              <a:rPr lang="en-US" smtClean="0"/>
              <a:t>This example shows the calculation for the first month.  The index function can be used for the same calculation in other months</a:t>
            </a:r>
          </a:p>
        </p:txBody>
      </p:sp>
      <p:pic>
        <p:nvPicPr>
          <p:cNvPr id="77828" name="Picture 3"/>
          <p:cNvPicPr>
            <a:picLocks noChangeAspect="1" noChangeArrowheads="1"/>
          </p:cNvPicPr>
          <p:nvPr/>
        </p:nvPicPr>
        <p:blipFill>
          <a:blip r:embed="rId2" cstate="print"/>
          <a:srcRect/>
          <a:stretch>
            <a:fillRect/>
          </a:stretch>
        </p:blipFill>
        <p:spPr bwMode="auto">
          <a:xfrm>
            <a:off x="4724400" y="1600200"/>
            <a:ext cx="4110038" cy="4429125"/>
          </a:xfrm>
          <a:prstGeom prst="rect">
            <a:avLst/>
          </a:prstGeom>
          <a:noFill/>
          <a:ln w="9525">
            <a:noFill/>
            <a:miter lim="800000"/>
            <a:headEnd/>
            <a:tailEnd/>
          </a:ln>
        </p:spPr>
      </p:pic>
      <p:sp>
        <p:nvSpPr>
          <p:cNvPr id="47109" name="Date Placeholder 1"/>
          <p:cNvSpPr>
            <a:spLocks noGrp="1"/>
          </p:cNvSpPr>
          <p:nvPr>
            <p:ph type="dt" sz="quarter" idx="10"/>
          </p:nvPr>
        </p:nvSpPr>
        <p:spPr/>
        <p:txBody>
          <a:bodyPr/>
          <a:lstStyle/>
          <a:p>
            <a:pPr>
              <a:defRPr/>
            </a:pPr>
            <a:r>
              <a:rPr lang="en-US" smtClean="0"/>
              <a:t>9 September 2011</a:t>
            </a:r>
          </a:p>
        </p:txBody>
      </p:sp>
      <p:sp>
        <p:nvSpPr>
          <p:cNvPr id="47110" name="Footer Placeholder 2"/>
          <p:cNvSpPr>
            <a:spLocks noGrp="1"/>
          </p:cNvSpPr>
          <p:nvPr>
            <p:ph type="ftr" sz="quarter" idx="11"/>
          </p:nvPr>
        </p:nvSpPr>
        <p:spPr/>
        <p:txBody>
          <a:bodyPr/>
          <a:lstStyle/>
          <a:p>
            <a:pPr>
              <a:defRPr/>
            </a:pPr>
            <a:r>
              <a:rPr lang="en-US" smtClean="0"/>
              <a:t>www.edbodmer.com</a:t>
            </a:r>
          </a:p>
        </p:txBody>
      </p:sp>
      <p:sp>
        <p:nvSpPr>
          <p:cNvPr id="47111" name="Slide Number Placeholder 3"/>
          <p:cNvSpPr>
            <a:spLocks noGrp="1"/>
          </p:cNvSpPr>
          <p:nvPr>
            <p:ph type="sldNum" sz="quarter" idx="12"/>
          </p:nvPr>
        </p:nvSpPr>
        <p:spPr/>
        <p:txBody>
          <a:bodyPr/>
          <a:lstStyle/>
          <a:p>
            <a:pPr>
              <a:defRPr/>
            </a:pPr>
            <a:fld id="{29F503E7-EBE8-4FA0-A8F0-A61149DEBB57}" type="slidenum">
              <a:rPr lang="en-US" smtClean="0"/>
              <a:pPr>
                <a:defRPr/>
              </a:pPr>
              <a:t>46</a:t>
            </a:fld>
            <a:endParaRPr lang="en-US"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mtClean="0"/>
              <a:t>Compute Total Production for Each Month</a:t>
            </a:r>
          </a:p>
        </p:txBody>
      </p:sp>
      <p:sp>
        <p:nvSpPr>
          <p:cNvPr id="78851" name="Content Placeholder 2"/>
          <p:cNvSpPr>
            <a:spLocks noGrp="1"/>
          </p:cNvSpPr>
          <p:nvPr>
            <p:ph sz="half" idx="1"/>
          </p:nvPr>
        </p:nvSpPr>
        <p:spPr>
          <a:xfrm>
            <a:off x="457200" y="1600200"/>
            <a:ext cx="8001000" cy="1447800"/>
          </a:xfrm>
        </p:spPr>
        <p:txBody>
          <a:bodyPr/>
          <a:lstStyle/>
          <a:p>
            <a:r>
              <a:rPr lang="en-US" smtClean="0"/>
              <a:t>Compute the total production for one turbine for one year before adjustments for losses etc. using data table function in excel</a:t>
            </a:r>
          </a:p>
        </p:txBody>
      </p:sp>
      <p:pic>
        <p:nvPicPr>
          <p:cNvPr id="78852" name="Picture 2"/>
          <p:cNvPicPr>
            <a:picLocks noGrp="1" noChangeAspect="1" noChangeArrowheads="1"/>
          </p:cNvPicPr>
          <p:nvPr>
            <p:ph sz="half" idx="2"/>
          </p:nvPr>
        </p:nvPicPr>
        <p:blipFill>
          <a:blip r:embed="rId2" cstate="print"/>
          <a:srcRect/>
          <a:stretch>
            <a:fillRect/>
          </a:stretch>
        </p:blipFill>
        <p:spPr>
          <a:xfrm>
            <a:off x="1447800" y="2895600"/>
            <a:ext cx="6381750" cy="3352800"/>
          </a:xfrm>
        </p:spPr>
      </p:pic>
      <p:sp>
        <p:nvSpPr>
          <p:cNvPr id="48133" name="Date Placeholder 1"/>
          <p:cNvSpPr>
            <a:spLocks noGrp="1"/>
          </p:cNvSpPr>
          <p:nvPr>
            <p:ph type="dt" sz="quarter" idx="10"/>
          </p:nvPr>
        </p:nvSpPr>
        <p:spPr/>
        <p:txBody>
          <a:bodyPr/>
          <a:lstStyle/>
          <a:p>
            <a:pPr>
              <a:defRPr/>
            </a:pPr>
            <a:r>
              <a:rPr lang="en-US" smtClean="0"/>
              <a:t>9 September 2011</a:t>
            </a:r>
          </a:p>
        </p:txBody>
      </p:sp>
      <p:sp>
        <p:nvSpPr>
          <p:cNvPr id="48134" name="Footer Placeholder 2"/>
          <p:cNvSpPr>
            <a:spLocks noGrp="1"/>
          </p:cNvSpPr>
          <p:nvPr>
            <p:ph type="ftr" sz="quarter" idx="11"/>
          </p:nvPr>
        </p:nvSpPr>
        <p:spPr/>
        <p:txBody>
          <a:bodyPr/>
          <a:lstStyle/>
          <a:p>
            <a:pPr>
              <a:defRPr/>
            </a:pPr>
            <a:r>
              <a:rPr lang="en-US" smtClean="0"/>
              <a:t>www.edbodmer.com</a:t>
            </a:r>
          </a:p>
        </p:txBody>
      </p:sp>
      <p:sp>
        <p:nvSpPr>
          <p:cNvPr id="48135" name="Slide Number Placeholder 3"/>
          <p:cNvSpPr>
            <a:spLocks noGrp="1"/>
          </p:cNvSpPr>
          <p:nvPr>
            <p:ph type="sldNum" sz="quarter" idx="12"/>
          </p:nvPr>
        </p:nvSpPr>
        <p:spPr/>
        <p:txBody>
          <a:bodyPr/>
          <a:lstStyle/>
          <a:p>
            <a:pPr>
              <a:defRPr/>
            </a:pPr>
            <a:fld id="{EB6C7BE0-767C-4C8A-8DE2-87503C21268C}" type="slidenum">
              <a:rPr lang="en-US" smtClean="0"/>
              <a:pPr>
                <a:defRPr/>
              </a:pPr>
              <a:t>47</a:t>
            </a:fld>
            <a:endParaRPr lang="en-US"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smtClean="0"/>
              <a:t>Adjust for Number of Turbines and Loss Factors</a:t>
            </a:r>
          </a:p>
        </p:txBody>
      </p:sp>
      <p:pic>
        <p:nvPicPr>
          <p:cNvPr id="79875" name="Picture 2"/>
          <p:cNvPicPr>
            <a:picLocks noChangeAspect="1" noChangeArrowheads="1"/>
          </p:cNvPicPr>
          <p:nvPr/>
        </p:nvPicPr>
        <p:blipFill>
          <a:blip r:embed="rId2" cstate="print"/>
          <a:srcRect/>
          <a:stretch>
            <a:fillRect/>
          </a:stretch>
        </p:blipFill>
        <p:spPr bwMode="auto">
          <a:xfrm>
            <a:off x="381000" y="2493963"/>
            <a:ext cx="8401050" cy="2903537"/>
          </a:xfrm>
          <a:prstGeom prst="rect">
            <a:avLst/>
          </a:prstGeom>
          <a:noFill/>
          <a:ln w="9525">
            <a:noFill/>
            <a:miter lim="800000"/>
            <a:headEnd/>
            <a:tailEnd/>
          </a:ln>
        </p:spPr>
      </p:pic>
      <p:sp>
        <p:nvSpPr>
          <p:cNvPr id="49156" name="Date Placeholder 1"/>
          <p:cNvSpPr>
            <a:spLocks noGrp="1"/>
          </p:cNvSpPr>
          <p:nvPr>
            <p:ph type="dt" sz="quarter" idx="10"/>
          </p:nvPr>
        </p:nvSpPr>
        <p:spPr/>
        <p:txBody>
          <a:bodyPr/>
          <a:lstStyle/>
          <a:p>
            <a:pPr>
              <a:defRPr/>
            </a:pPr>
            <a:r>
              <a:rPr lang="en-US" smtClean="0"/>
              <a:t>9 September 2011</a:t>
            </a:r>
          </a:p>
        </p:txBody>
      </p:sp>
      <p:sp>
        <p:nvSpPr>
          <p:cNvPr id="49157" name="Footer Placeholder 2"/>
          <p:cNvSpPr>
            <a:spLocks noGrp="1"/>
          </p:cNvSpPr>
          <p:nvPr>
            <p:ph type="ftr" sz="quarter" idx="11"/>
          </p:nvPr>
        </p:nvSpPr>
        <p:spPr/>
        <p:txBody>
          <a:bodyPr/>
          <a:lstStyle/>
          <a:p>
            <a:pPr>
              <a:defRPr/>
            </a:pPr>
            <a:r>
              <a:rPr lang="en-US" smtClean="0"/>
              <a:t>www.edbodmer.com</a:t>
            </a:r>
          </a:p>
        </p:txBody>
      </p:sp>
      <p:sp>
        <p:nvSpPr>
          <p:cNvPr id="49158" name="Slide Number Placeholder 3"/>
          <p:cNvSpPr>
            <a:spLocks noGrp="1"/>
          </p:cNvSpPr>
          <p:nvPr>
            <p:ph type="sldNum" sz="quarter" idx="12"/>
          </p:nvPr>
        </p:nvSpPr>
        <p:spPr/>
        <p:txBody>
          <a:bodyPr/>
          <a:lstStyle/>
          <a:p>
            <a:pPr>
              <a:defRPr/>
            </a:pPr>
            <a:fld id="{5C0DE27D-AE4E-4F6B-B158-BD6EAF35D2C0}" type="slidenum">
              <a:rPr lang="en-US" smtClean="0"/>
              <a:pPr>
                <a:defRPr/>
              </a:pPr>
              <a:t>48</a:t>
            </a:fld>
            <a:endParaRPr lang="en-US"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smtClean="0"/>
              <a:t>Power Curve and Weibull</a:t>
            </a:r>
          </a:p>
        </p:txBody>
      </p:sp>
      <p:pic>
        <p:nvPicPr>
          <p:cNvPr id="80899" name="Picture 2"/>
          <p:cNvPicPr>
            <a:picLocks noGrp="1" noChangeAspect="1" noChangeArrowheads="1"/>
          </p:cNvPicPr>
          <p:nvPr>
            <p:ph idx="1"/>
          </p:nvPr>
        </p:nvPicPr>
        <p:blipFill>
          <a:blip r:embed="rId2" cstate="print"/>
          <a:srcRect/>
          <a:stretch>
            <a:fillRect/>
          </a:stretch>
        </p:blipFill>
        <p:spPr>
          <a:xfrm>
            <a:off x="1066800" y="1766888"/>
            <a:ext cx="7010400" cy="4191000"/>
          </a:xfrm>
        </p:spPr>
      </p:pic>
      <p:sp>
        <p:nvSpPr>
          <p:cNvPr id="50180" name="Date Placeholder 1"/>
          <p:cNvSpPr>
            <a:spLocks noGrp="1"/>
          </p:cNvSpPr>
          <p:nvPr>
            <p:ph type="dt" sz="quarter" idx="10"/>
          </p:nvPr>
        </p:nvSpPr>
        <p:spPr/>
        <p:txBody>
          <a:bodyPr/>
          <a:lstStyle/>
          <a:p>
            <a:pPr>
              <a:defRPr/>
            </a:pPr>
            <a:r>
              <a:rPr lang="en-US" smtClean="0"/>
              <a:t>9 September 2011</a:t>
            </a:r>
          </a:p>
        </p:txBody>
      </p:sp>
      <p:sp>
        <p:nvSpPr>
          <p:cNvPr id="50181" name="Footer Placeholder 2"/>
          <p:cNvSpPr>
            <a:spLocks noGrp="1"/>
          </p:cNvSpPr>
          <p:nvPr>
            <p:ph type="ftr" sz="quarter" idx="11"/>
          </p:nvPr>
        </p:nvSpPr>
        <p:spPr/>
        <p:txBody>
          <a:bodyPr/>
          <a:lstStyle/>
          <a:p>
            <a:pPr>
              <a:defRPr/>
            </a:pPr>
            <a:r>
              <a:rPr lang="en-US" smtClean="0"/>
              <a:t>www.edbodmer.com</a:t>
            </a:r>
          </a:p>
        </p:txBody>
      </p:sp>
      <p:sp>
        <p:nvSpPr>
          <p:cNvPr id="50182" name="Slide Number Placeholder 3"/>
          <p:cNvSpPr>
            <a:spLocks noGrp="1"/>
          </p:cNvSpPr>
          <p:nvPr>
            <p:ph type="sldNum" sz="quarter" idx="12"/>
          </p:nvPr>
        </p:nvSpPr>
        <p:spPr/>
        <p:txBody>
          <a:bodyPr/>
          <a:lstStyle/>
          <a:p>
            <a:pPr>
              <a:defRPr/>
            </a:pPr>
            <a:fld id="{C2CE602B-9DEF-437B-8079-C336427F04DC}" type="slidenum">
              <a:rPr lang="en-US" smtClean="0"/>
              <a:pPr>
                <a:defRPr/>
              </a:pPr>
              <a:t>49</a:t>
            </a:fld>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t>Wind Studies</a:t>
            </a:r>
          </a:p>
        </p:txBody>
      </p:sp>
      <p:sp>
        <p:nvSpPr>
          <p:cNvPr id="35843" name="Rectangle 3"/>
          <p:cNvSpPr>
            <a:spLocks noGrp="1" noChangeArrowheads="1"/>
          </p:cNvSpPr>
          <p:nvPr>
            <p:ph type="body" idx="1"/>
          </p:nvPr>
        </p:nvSpPr>
        <p:spPr>
          <a:xfrm>
            <a:off x="457200" y="1447800"/>
            <a:ext cx="8229600" cy="4678363"/>
          </a:xfrm>
        </p:spPr>
        <p:txBody>
          <a:bodyPr/>
          <a:lstStyle/>
          <a:p>
            <a:pPr eaLnBrk="1" hangingPunct="1">
              <a:lnSpc>
                <a:spcPct val="80000"/>
              </a:lnSpc>
            </a:pPr>
            <a:r>
              <a:rPr lang="en-US" sz="1600" smtClean="0"/>
              <a:t>The first step for the project lenders is to conduct an in-depth analysis of the owner's feasibility study and possibly even hire a consultant to conduct an independent feasibility study. Such studies will analyze the wind resource data and should demonstrate the financial viability of the project. These studies will detail technical, financial and other aspects of the project and are crucial to the lender in its risk assessment of the proposed project. </a:t>
            </a:r>
          </a:p>
          <a:p>
            <a:pPr eaLnBrk="1" hangingPunct="1">
              <a:lnSpc>
                <a:spcPct val="80000"/>
              </a:lnSpc>
              <a:buFontTx/>
              <a:buNone/>
            </a:pPr>
            <a:endParaRPr lang="en-US" sz="1600" smtClean="0"/>
          </a:p>
          <a:p>
            <a:pPr eaLnBrk="1" hangingPunct="1">
              <a:lnSpc>
                <a:spcPct val="80000"/>
              </a:lnSpc>
            </a:pPr>
            <a:r>
              <a:rPr lang="en-US" sz="1600" smtClean="0"/>
              <a:t>Independent Engineers compute the probability of different wind availability.  However, </a:t>
            </a:r>
            <a:r>
              <a:rPr lang="en-US" sz="1600" b="1" smtClean="0"/>
              <a:t>these studies are based on the wind measurements for previous years and for a particular site, and while the studies accommodate the fact that the year in which the measurements were taken may have been a particular good or bad year, </a:t>
            </a:r>
            <a:r>
              <a:rPr lang="en-US" sz="1600" smtClean="0"/>
              <a:t>there is no guarantee that there will not be substantially less wind in the future. </a:t>
            </a:r>
          </a:p>
          <a:p>
            <a:pPr eaLnBrk="1" hangingPunct="1">
              <a:lnSpc>
                <a:spcPct val="80000"/>
              </a:lnSpc>
            </a:pPr>
            <a:endParaRPr lang="en-US" sz="1600" smtClean="0"/>
          </a:p>
          <a:p>
            <a:pPr eaLnBrk="1" hangingPunct="1">
              <a:lnSpc>
                <a:spcPct val="80000"/>
              </a:lnSpc>
            </a:pPr>
            <a:r>
              <a:rPr lang="en-US" sz="1600" smtClean="0"/>
              <a:t>Off-taking utilities are largely able to mitigate this risk because it is possible to get very accurate wind forecasts, which enables alternative sources to be used in order to maintain grid stability and supply if necessary. For the project itself, however, no wind means zero cash flow. </a:t>
            </a:r>
          </a:p>
          <a:p>
            <a:pPr eaLnBrk="1" hangingPunct="1">
              <a:lnSpc>
                <a:spcPct val="80000"/>
              </a:lnSpc>
            </a:pPr>
            <a:endParaRPr lang="en-US" sz="1600" smtClean="0"/>
          </a:p>
          <a:p>
            <a:pPr eaLnBrk="1" hangingPunct="1">
              <a:lnSpc>
                <a:spcPct val="80000"/>
              </a:lnSpc>
            </a:pPr>
            <a:r>
              <a:rPr lang="en-US" sz="1600" smtClean="0"/>
              <a:t>Such risk could, in theory, be hedged or covered by insurance, and while some attempts have been made in that respect, such tools are not yet a common feature and thus remain a risk which has to be factored in.</a:t>
            </a:r>
          </a:p>
        </p:txBody>
      </p:sp>
      <p:sp>
        <p:nvSpPr>
          <p:cNvPr id="9220" name="Date Placeholder 1"/>
          <p:cNvSpPr>
            <a:spLocks noGrp="1"/>
          </p:cNvSpPr>
          <p:nvPr>
            <p:ph type="dt" sz="quarter" idx="10"/>
          </p:nvPr>
        </p:nvSpPr>
        <p:spPr/>
        <p:txBody>
          <a:bodyPr/>
          <a:lstStyle/>
          <a:p>
            <a:pPr>
              <a:defRPr/>
            </a:pPr>
            <a:r>
              <a:rPr lang="en-US" smtClean="0"/>
              <a:t>9 September 2011</a:t>
            </a:r>
          </a:p>
        </p:txBody>
      </p:sp>
      <p:sp>
        <p:nvSpPr>
          <p:cNvPr id="9221" name="Footer Placeholder 2"/>
          <p:cNvSpPr>
            <a:spLocks noGrp="1"/>
          </p:cNvSpPr>
          <p:nvPr>
            <p:ph type="ftr" sz="quarter" idx="11"/>
          </p:nvPr>
        </p:nvSpPr>
        <p:spPr/>
        <p:txBody>
          <a:bodyPr/>
          <a:lstStyle/>
          <a:p>
            <a:pPr>
              <a:defRPr/>
            </a:pPr>
            <a:r>
              <a:rPr lang="en-US" smtClean="0"/>
              <a:t>www.edbodmer.com</a:t>
            </a:r>
          </a:p>
        </p:txBody>
      </p:sp>
      <p:sp>
        <p:nvSpPr>
          <p:cNvPr id="9222" name="Slide Number Placeholder 3"/>
          <p:cNvSpPr>
            <a:spLocks noGrp="1"/>
          </p:cNvSpPr>
          <p:nvPr>
            <p:ph type="sldNum" sz="quarter" idx="12"/>
          </p:nvPr>
        </p:nvSpPr>
        <p:spPr/>
        <p:txBody>
          <a:bodyPr/>
          <a:lstStyle/>
          <a:p>
            <a:pPr>
              <a:defRPr/>
            </a:pPr>
            <a:fld id="{C183A36E-F8CD-46A7-AD46-6EEA91AC82B3}" type="slidenum">
              <a:rPr lang="en-US" smtClean="0"/>
              <a:pPr>
                <a:defRPr/>
              </a:pPr>
              <a:t>5</a:t>
            </a:fld>
            <a:endParaRPr 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smtClean="0"/>
              <a:t>Wiebull Distribution</a:t>
            </a:r>
          </a:p>
        </p:txBody>
      </p:sp>
      <p:pic>
        <p:nvPicPr>
          <p:cNvPr id="81923" name="Picture 2"/>
          <p:cNvPicPr>
            <a:picLocks noGrp="1" noChangeAspect="1" noChangeArrowheads="1"/>
          </p:cNvPicPr>
          <p:nvPr>
            <p:ph idx="1"/>
          </p:nvPr>
        </p:nvPicPr>
        <p:blipFill>
          <a:blip r:embed="rId2" cstate="print"/>
          <a:srcRect/>
          <a:stretch>
            <a:fillRect/>
          </a:stretch>
        </p:blipFill>
        <p:spPr>
          <a:xfrm>
            <a:off x="457200" y="1646238"/>
            <a:ext cx="8229600" cy="4433887"/>
          </a:xfrm>
        </p:spPr>
      </p:pic>
      <p:sp>
        <p:nvSpPr>
          <p:cNvPr id="51204" name="Date Placeholder 1"/>
          <p:cNvSpPr>
            <a:spLocks noGrp="1"/>
          </p:cNvSpPr>
          <p:nvPr>
            <p:ph type="dt" sz="quarter" idx="10"/>
          </p:nvPr>
        </p:nvSpPr>
        <p:spPr/>
        <p:txBody>
          <a:bodyPr/>
          <a:lstStyle/>
          <a:p>
            <a:pPr>
              <a:defRPr/>
            </a:pPr>
            <a:r>
              <a:rPr lang="en-US" smtClean="0"/>
              <a:t>9 September 2011</a:t>
            </a:r>
          </a:p>
        </p:txBody>
      </p:sp>
      <p:sp>
        <p:nvSpPr>
          <p:cNvPr id="51205" name="Footer Placeholder 2"/>
          <p:cNvSpPr>
            <a:spLocks noGrp="1"/>
          </p:cNvSpPr>
          <p:nvPr>
            <p:ph type="ftr" sz="quarter" idx="11"/>
          </p:nvPr>
        </p:nvSpPr>
        <p:spPr/>
        <p:txBody>
          <a:bodyPr/>
          <a:lstStyle/>
          <a:p>
            <a:pPr>
              <a:defRPr/>
            </a:pPr>
            <a:r>
              <a:rPr lang="en-US" smtClean="0"/>
              <a:t>www.edbodmer.com</a:t>
            </a:r>
          </a:p>
        </p:txBody>
      </p:sp>
      <p:sp>
        <p:nvSpPr>
          <p:cNvPr id="51206" name="Slide Number Placeholder 3"/>
          <p:cNvSpPr>
            <a:spLocks noGrp="1"/>
          </p:cNvSpPr>
          <p:nvPr>
            <p:ph type="sldNum" sz="quarter" idx="12"/>
          </p:nvPr>
        </p:nvSpPr>
        <p:spPr/>
        <p:txBody>
          <a:bodyPr/>
          <a:lstStyle/>
          <a:p>
            <a:pPr>
              <a:defRPr/>
            </a:pPr>
            <a:fld id="{080E6144-8D75-4426-BA32-1D96639AAFC2}" type="slidenum">
              <a:rPr lang="en-US" smtClean="0"/>
              <a:pPr>
                <a:defRPr/>
              </a:pPr>
              <a:t>50</a:t>
            </a:fld>
            <a:endParaRPr 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6"/>
          <p:cNvSpPr>
            <a:spLocks noGrp="1"/>
          </p:cNvSpPr>
          <p:nvPr>
            <p:ph type="ctrTitle"/>
          </p:nvPr>
        </p:nvSpPr>
        <p:spPr/>
        <p:txBody>
          <a:bodyPr/>
          <a:lstStyle/>
          <a:p>
            <a:r>
              <a:rPr lang="en-US"/>
              <a:t>Adjustments to Analysis of Power Measurement</a:t>
            </a:r>
            <a:endParaRPr lang="en-JM"/>
          </a:p>
        </p:txBody>
      </p:sp>
      <p:sp>
        <p:nvSpPr>
          <p:cNvPr id="52227" name="Date Placeholder 3"/>
          <p:cNvSpPr>
            <a:spLocks noGrp="1"/>
          </p:cNvSpPr>
          <p:nvPr>
            <p:ph type="dt" sz="quarter" idx="10"/>
          </p:nvPr>
        </p:nvSpPr>
        <p:spPr/>
        <p:txBody>
          <a:bodyPr/>
          <a:lstStyle/>
          <a:p>
            <a:pPr>
              <a:defRPr/>
            </a:pPr>
            <a:r>
              <a:rPr lang="en-US" smtClean="0"/>
              <a:t>9 September 2011</a:t>
            </a:r>
          </a:p>
        </p:txBody>
      </p:sp>
      <p:sp>
        <p:nvSpPr>
          <p:cNvPr id="52228" name="Footer Placeholder 4"/>
          <p:cNvSpPr>
            <a:spLocks noGrp="1"/>
          </p:cNvSpPr>
          <p:nvPr>
            <p:ph type="ftr" sz="quarter" idx="11"/>
          </p:nvPr>
        </p:nvSpPr>
        <p:spPr/>
        <p:txBody>
          <a:bodyPr/>
          <a:lstStyle/>
          <a:p>
            <a:pPr>
              <a:defRPr/>
            </a:pPr>
            <a:r>
              <a:rPr lang="en-US" smtClean="0"/>
              <a:t>www.edbodmer.com</a:t>
            </a:r>
          </a:p>
        </p:txBody>
      </p:sp>
      <p:sp>
        <p:nvSpPr>
          <p:cNvPr id="52229" name="Slide Number Placeholder 5"/>
          <p:cNvSpPr>
            <a:spLocks noGrp="1"/>
          </p:cNvSpPr>
          <p:nvPr>
            <p:ph type="sldNum" sz="quarter" idx="12"/>
          </p:nvPr>
        </p:nvSpPr>
        <p:spPr/>
        <p:txBody>
          <a:bodyPr/>
          <a:lstStyle/>
          <a:p>
            <a:pPr>
              <a:defRPr/>
            </a:pPr>
            <a:fld id="{386FA8AC-F9D5-4831-99E4-9E1CDD789D08}" type="slidenum">
              <a:rPr lang="en-US" smtClean="0"/>
              <a:pPr>
                <a:defRPr/>
              </a:pPr>
              <a:t>51</a:t>
            </a:fld>
            <a:endParaRPr lang="en-US" smtClean="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smtClean="0"/>
              <a:t>Sources of Uncertainty in Wind Studies</a:t>
            </a:r>
            <a:endParaRPr lang="en-JM" smtClean="0"/>
          </a:p>
        </p:txBody>
      </p:sp>
      <p:sp>
        <p:nvSpPr>
          <p:cNvPr id="83971" name="Content Placeholder 3"/>
          <p:cNvSpPr>
            <a:spLocks noGrp="1"/>
          </p:cNvSpPr>
          <p:nvPr>
            <p:ph idx="1"/>
          </p:nvPr>
        </p:nvSpPr>
        <p:spPr/>
        <p:txBody>
          <a:bodyPr/>
          <a:lstStyle/>
          <a:p>
            <a:r>
              <a:rPr lang="en-US" sz="2000" smtClean="0"/>
              <a:t>A risk register is developed.  Uncertainties typically include:</a:t>
            </a:r>
          </a:p>
          <a:p>
            <a:pPr lvl="1"/>
            <a:r>
              <a:rPr lang="en-US" sz="1600" smtClean="0"/>
              <a:t>Historical data period wind variability</a:t>
            </a:r>
          </a:p>
          <a:p>
            <a:pPr lvl="1"/>
            <a:r>
              <a:rPr lang="en-US" sz="1600" smtClean="0"/>
              <a:t>Measurement accuracy</a:t>
            </a:r>
          </a:p>
          <a:p>
            <a:pPr lvl="1"/>
            <a:r>
              <a:rPr lang="en-US" sz="1600" smtClean="0"/>
              <a:t>Correlation</a:t>
            </a:r>
          </a:p>
          <a:p>
            <a:pPr lvl="1"/>
            <a:r>
              <a:rPr lang="en-US" sz="1600" smtClean="0"/>
              <a:t>Vertical extrapolation (wind shear)</a:t>
            </a:r>
          </a:p>
          <a:p>
            <a:pPr lvl="1"/>
            <a:r>
              <a:rPr lang="en-US" sz="1600" smtClean="0"/>
              <a:t>Future period wind variability</a:t>
            </a:r>
          </a:p>
          <a:p>
            <a:pPr lvl="1"/>
            <a:r>
              <a:rPr lang="en-US" sz="1600" smtClean="0"/>
              <a:t>Flow and wake modelling</a:t>
            </a:r>
          </a:p>
          <a:p>
            <a:pPr lvl="1"/>
            <a:r>
              <a:rPr lang="en-US" sz="1600" smtClean="0"/>
              <a:t>Loss factors</a:t>
            </a:r>
          </a:p>
          <a:p>
            <a:r>
              <a:rPr lang="en-US" sz="2000" smtClean="0"/>
              <a:t>These are quantified, converted to units of energy where needed and combined</a:t>
            </a:r>
          </a:p>
          <a:p>
            <a:r>
              <a:rPr lang="en-US" sz="2000" smtClean="0"/>
              <a:t>Normal distributions and independence often assumed</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5"/>
          <p:cNvSpPr>
            <a:spLocks noGrp="1"/>
          </p:cNvSpPr>
          <p:nvPr>
            <p:ph type="title"/>
          </p:nvPr>
        </p:nvSpPr>
        <p:spPr/>
        <p:txBody>
          <a:bodyPr/>
          <a:lstStyle/>
          <a:p>
            <a:r>
              <a:rPr lang="en-US" smtClean="0"/>
              <a:t>Adjustments and Potential Sources of Error</a:t>
            </a:r>
            <a:endParaRPr lang="en-JM" smtClean="0"/>
          </a:p>
        </p:txBody>
      </p:sp>
      <p:sp>
        <p:nvSpPr>
          <p:cNvPr id="84995" name="Content Placeholder 6"/>
          <p:cNvSpPr>
            <a:spLocks noGrp="1"/>
          </p:cNvSpPr>
          <p:nvPr>
            <p:ph idx="1"/>
          </p:nvPr>
        </p:nvSpPr>
        <p:spPr/>
        <p:txBody>
          <a:bodyPr/>
          <a:lstStyle/>
          <a:p>
            <a:r>
              <a:rPr lang="en-US" sz="2000" smtClean="0"/>
              <a:t>Errors in Measurement of Wind Speeds using Net Mast</a:t>
            </a:r>
          </a:p>
          <a:p>
            <a:r>
              <a:rPr lang="en-US" sz="2000" smtClean="0"/>
              <a:t>Adjustments for Height of Turbine from Wind Shear</a:t>
            </a:r>
          </a:p>
          <a:p>
            <a:r>
              <a:rPr lang="en-US" sz="2000" smtClean="0"/>
              <a:t>Measurement of Sudden Wind Changes – Wind Turbulence</a:t>
            </a:r>
          </a:p>
          <a:p>
            <a:r>
              <a:rPr lang="en-US" sz="2000" smtClean="0"/>
              <a:t>Correlation between Net Mast and Reference Station</a:t>
            </a:r>
          </a:p>
          <a:p>
            <a:r>
              <a:rPr lang="en-US" sz="2000" smtClean="0"/>
              <a:t>Wake Effect</a:t>
            </a:r>
          </a:p>
          <a:p>
            <a:r>
              <a:rPr lang="en-US" sz="2000" smtClean="0"/>
              <a:t>Availability</a:t>
            </a:r>
          </a:p>
          <a:p>
            <a:pPr lvl="1"/>
            <a:r>
              <a:rPr lang="en-US" sz="1800" smtClean="0"/>
              <a:t>Turbine</a:t>
            </a:r>
          </a:p>
          <a:p>
            <a:pPr lvl="1"/>
            <a:r>
              <a:rPr lang="en-US" sz="1800" smtClean="0"/>
              <a:t>Balance of Plant</a:t>
            </a:r>
          </a:p>
          <a:p>
            <a:pPr lvl="1"/>
            <a:r>
              <a:rPr lang="en-US" sz="1800" smtClean="0"/>
              <a:t>Site Access</a:t>
            </a:r>
          </a:p>
          <a:p>
            <a:pPr lvl="1"/>
            <a:r>
              <a:rPr lang="en-US" sz="1800" smtClean="0"/>
              <a:t>Icing  </a:t>
            </a:r>
          </a:p>
          <a:p>
            <a:pPr lvl="1"/>
            <a:r>
              <a:rPr lang="en-US" sz="1800" smtClean="0"/>
              <a:t>Grid Curtailment</a:t>
            </a:r>
          </a:p>
        </p:txBody>
      </p:sp>
      <p:sp>
        <p:nvSpPr>
          <p:cNvPr id="54276" name="Date Placeholder 2"/>
          <p:cNvSpPr>
            <a:spLocks noGrp="1"/>
          </p:cNvSpPr>
          <p:nvPr>
            <p:ph type="dt" sz="quarter" idx="10"/>
          </p:nvPr>
        </p:nvSpPr>
        <p:spPr/>
        <p:txBody>
          <a:bodyPr/>
          <a:lstStyle/>
          <a:p>
            <a:pPr>
              <a:defRPr/>
            </a:pPr>
            <a:r>
              <a:rPr lang="en-US" smtClean="0"/>
              <a:t>9 September 2011</a:t>
            </a:r>
          </a:p>
        </p:txBody>
      </p:sp>
      <p:sp>
        <p:nvSpPr>
          <p:cNvPr id="54277" name="Footer Placeholder 3"/>
          <p:cNvSpPr>
            <a:spLocks noGrp="1"/>
          </p:cNvSpPr>
          <p:nvPr>
            <p:ph type="ftr" sz="quarter" idx="11"/>
          </p:nvPr>
        </p:nvSpPr>
        <p:spPr/>
        <p:txBody>
          <a:bodyPr/>
          <a:lstStyle/>
          <a:p>
            <a:pPr>
              <a:defRPr/>
            </a:pPr>
            <a:r>
              <a:rPr lang="en-US" smtClean="0"/>
              <a:t>www.edbodmer.com</a:t>
            </a:r>
          </a:p>
        </p:txBody>
      </p:sp>
      <p:sp>
        <p:nvSpPr>
          <p:cNvPr id="54278" name="Slide Number Placeholder 4"/>
          <p:cNvSpPr>
            <a:spLocks noGrp="1"/>
          </p:cNvSpPr>
          <p:nvPr>
            <p:ph type="sldNum" sz="quarter" idx="12"/>
          </p:nvPr>
        </p:nvSpPr>
        <p:spPr/>
        <p:txBody>
          <a:bodyPr/>
          <a:lstStyle/>
          <a:p>
            <a:pPr>
              <a:defRPr/>
            </a:pPr>
            <a:fld id="{C6E6B2E9-6B78-4DC8-BAD3-792DFB5A29B6}" type="slidenum">
              <a:rPr lang="en-US" smtClean="0"/>
              <a:pPr>
                <a:defRPr/>
              </a:pPr>
              <a:t>53</a:t>
            </a:fld>
            <a:endParaRPr lang="en-US"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smtClean="0"/>
              <a:t>Uncertainty in Wind Energy Production</a:t>
            </a:r>
          </a:p>
        </p:txBody>
      </p:sp>
      <p:sp>
        <p:nvSpPr>
          <p:cNvPr id="86019" name="Content Placeholder 2"/>
          <p:cNvSpPr>
            <a:spLocks noGrp="1"/>
          </p:cNvSpPr>
          <p:nvPr>
            <p:ph idx="1"/>
          </p:nvPr>
        </p:nvSpPr>
        <p:spPr/>
        <p:txBody>
          <a:bodyPr/>
          <a:lstStyle/>
          <a:p>
            <a:r>
              <a:rPr lang="en-US" sz="2000" smtClean="0"/>
              <a:t>The overall uncertainty in an individual energy assessment is typically due to the following sources, each of which is considered statistically independent of the other factors:</a:t>
            </a:r>
          </a:p>
          <a:p>
            <a:pPr lvl="1"/>
            <a:r>
              <a:rPr lang="en-US" sz="1600" smtClean="0"/>
              <a:t>Anemometry accuracy (Type 1)</a:t>
            </a:r>
          </a:p>
          <a:p>
            <a:pPr lvl="1"/>
            <a:r>
              <a:rPr lang="en-US" sz="1600" smtClean="0"/>
              <a:t>Site wind shear estimation and vertical extrapolation (Type 1)</a:t>
            </a:r>
          </a:p>
          <a:p>
            <a:pPr lvl="1"/>
            <a:r>
              <a:rPr lang="en-US" sz="1600" smtClean="0"/>
              <a:t>Correlation analyses to adjust to the long-term (Type 1)</a:t>
            </a:r>
          </a:p>
          <a:p>
            <a:pPr lvl="1"/>
            <a:r>
              <a:rPr lang="en-US" sz="1600" smtClean="0"/>
              <a:t>Wind rose uncertainty (Type 1)</a:t>
            </a:r>
          </a:p>
          <a:p>
            <a:pPr lvl="1"/>
            <a:r>
              <a:rPr lang="en-US" sz="1600" smtClean="0"/>
              <a:t>Wind flow and wake modelling over the site (Type 1)</a:t>
            </a:r>
          </a:p>
          <a:p>
            <a:pPr lvl="1"/>
            <a:r>
              <a:rPr lang="en-US" sz="1600" smtClean="0"/>
              <a:t>Historical data period uncertainty (Type 2)</a:t>
            </a:r>
          </a:p>
          <a:p>
            <a:pPr lvl="1"/>
            <a:r>
              <a:rPr lang="en-US" sz="1600" smtClean="0"/>
              <a:t>Future wind speed annual variability (Type 2)</a:t>
            </a:r>
          </a:p>
          <a:p>
            <a:r>
              <a:rPr lang="en-US" sz="2000" smtClean="0"/>
              <a:t>The uncertainties can therefore be considered to be broadly: (1) those due to the available data and analysis methodology (“model uncertainties”), and (2) those due to the variability of the wind.</a:t>
            </a:r>
          </a:p>
        </p:txBody>
      </p:sp>
      <p:sp>
        <p:nvSpPr>
          <p:cNvPr id="55300" name="Date Placeholder 3"/>
          <p:cNvSpPr>
            <a:spLocks noGrp="1"/>
          </p:cNvSpPr>
          <p:nvPr>
            <p:ph type="dt" sz="quarter" idx="10"/>
          </p:nvPr>
        </p:nvSpPr>
        <p:spPr/>
        <p:txBody>
          <a:bodyPr/>
          <a:lstStyle/>
          <a:p>
            <a:pPr>
              <a:defRPr/>
            </a:pPr>
            <a:r>
              <a:rPr lang="en-US" smtClean="0"/>
              <a:t>9 September 2011</a:t>
            </a:r>
          </a:p>
        </p:txBody>
      </p:sp>
      <p:sp>
        <p:nvSpPr>
          <p:cNvPr id="55301" name="Footer Placeholder 4"/>
          <p:cNvSpPr>
            <a:spLocks noGrp="1"/>
          </p:cNvSpPr>
          <p:nvPr>
            <p:ph type="ftr" sz="quarter" idx="11"/>
          </p:nvPr>
        </p:nvSpPr>
        <p:spPr/>
        <p:txBody>
          <a:bodyPr/>
          <a:lstStyle/>
          <a:p>
            <a:pPr>
              <a:defRPr/>
            </a:pPr>
            <a:r>
              <a:rPr lang="en-US" smtClean="0"/>
              <a:t>www.edbodmer.com</a:t>
            </a:r>
          </a:p>
        </p:txBody>
      </p:sp>
      <p:sp>
        <p:nvSpPr>
          <p:cNvPr id="55302" name="Slide Number Placeholder 5"/>
          <p:cNvSpPr>
            <a:spLocks noGrp="1"/>
          </p:cNvSpPr>
          <p:nvPr>
            <p:ph type="sldNum" sz="quarter" idx="12"/>
          </p:nvPr>
        </p:nvSpPr>
        <p:spPr/>
        <p:txBody>
          <a:bodyPr/>
          <a:lstStyle/>
          <a:p>
            <a:pPr>
              <a:defRPr/>
            </a:pPr>
            <a:fld id="{3B9B99CB-50BC-44B9-B75C-5F47C9DB1410}" type="slidenum">
              <a:rPr lang="en-US" smtClean="0"/>
              <a:pPr>
                <a:defRPr/>
              </a:pPr>
              <a:t>54</a:t>
            </a:fld>
            <a:endParaRPr lang="en-US"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smtClean="0"/>
              <a:t>Use of Resource Analysis to Compute Probability Distributions for Project Finance</a:t>
            </a:r>
          </a:p>
        </p:txBody>
      </p:sp>
      <p:sp>
        <p:nvSpPr>
          <p:cNvPr id="56323" name="Date Placeholder 3"/>
          <p:cNvSpPr>
            <a:spLocks noGrp="1"/>
          </p:cNvSpPr>
          <p:nvPr>
            <p:ph type="dt" sz="quarter" idx="10"/>
          </p:nvPr>
        </p:nvSpPr>
        <p:spPr/>
        <p:txBody>
          <a:bodyPr/>
          <a:lstStyle/>
          <a:p>
            <a:pPr>
              <a:defRPr/>
            </a:pPr>
            <a:r>
              <a:rPr lang="en-US" smtClean="0"/>
              <a:t>9 September 2011</a:t>
            </a:r>
          </a:p>
        </p:txBody>
      </p:sp>
      <p:sp>
        <p:nvSpPr>
          <p:cNvPr id="56324" name="Footer Placeholder 4"/>
          <p:cNvSpPr>
            <a:spLocks noGrp="1"/>
          </p:cNvSpPr>
          <p:nvPr>
            <p:ph type="ftr" sz="quarter" idx="11"/>
          </p:nvPr>
        </p:nvSpPr>
        <p:spPr/>
        <p:txBody>
          <a:bodyPr/>
          <a:lstStyle/>
          <a:p>
            <a:pPr>
              <a:defRPr/>
            </a:pPr>
            <a:r>
              <a:rPr lang="en-US" smtClean="0"/>
              <a:t>www.edbodmer.com</a:t>
            </a:r>
          </a:p>
        </p:txBody>
      </p:sp>
      <p:sp>
        <p:nvSpPr>
          <p:cNvPr id="56325" name="Slide Number Placeholder 5"/>
          <p:cNvSpPr>
            <a:spLocks noGrp="1"/>
          </p:cNvSpPr>
          <p:nvPr>
            <p:ph type="sldNum" sz="quarter" idx="12"/>
          </p:nvPr>
        </p:nvSpPr>
        <p:spPr/>
        <p:txBody>
          <a:bodyPr/>
          <a:lstStyle/>
          <a:p>
            <a:pPr>
              <a:defRPr/>
            </a:pPr>
            <a:fld id="{05E32BF5-22A4-459F-8421-4F5AC77FE89B}" type="slidenum">
              <a:rPr lang="en-US" smtClean="0"/>
              <a:pPr>
                <a:defRPr/>
              </a:pPr>
              <a:t>55</a:t>
            </a:fld>
            <a:endParaRPr lang="en-US" smtClean="0"/>
          </a:p>
        </p:txBody>
      </p:sp>
      <p:pic>
        <p:nvPicPr>
          <p:cNvPr id="87046" name="Picture 2"/>
          <p:cNvPicPr>
            <a:picLocks noChangeAspect="1" noChangeArrowheads="1"/>
          </p:cNvPicPr>
          <p:nvPr/>
        </p:nvPicPr>
        <p:blipFill>
          <a:blip r:embed="rId2" cstate="print"/>
          <a:srcRect/>
          <a:stretch>
            <a:fillRect/>
          </a:stretch>
        </p:blipFill>
        <p:spPr bwMode="auto">
          <a:xfrm>
            <a:off x="685800" y="1447800"/>
            <a:ext cx="761365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Example of Sources of Uncertainty</a:t>
            </a:r>
          </a:p>
        </p:txBody>
      </p:sp>
      <p:sp>
        <p:nvSpPr>
          <p:cNvPr id="57347" name="Date Placeholder 3"/>
          <p:cNvSpPr>
            <a:spLocks noGrp="1"/>
          </p:cNvSpPr>
          <p:nvPr>
            <p:ph type="dt" sz="quarter" idx="10"/>
          </p:nvPr>
        </p:nvSpPr>
        <p:spPr/>
        <p:txBody>
          <a:bodyPr/>
          <a:lstStyle/>
          <a:p>
            <a:pPr>
              <a:defRPr/>
            </a:pPr>
            <a:r>
              <a:rPr lang="en-US" smtClean="0"/>
              <a:t>9 September 2011</a:t>
            </a:r>
          </a:p>
        </p:txBody>
      </p:sp>
      <p:sp>
        <p:nvSpPr>
          <p:cNvPr id="57348" name="Footer Placeholder 4"/>
          <p:cNvSpPr>
            <a:spLocks noGrp="1"/>
          </p:cNvSpPr>
          <p:nvPr>
            <p:ph type="ftr" sz="quarter" idx="11"/>
          </p:nvPr>
        </p:nvSpPr>
        <p:spPr/>
        <p:txBody>
          <a:bodyPr/>
          <a:lstStyle/>
          <a:p>
            <a:pPr>
              <a:defRPr/>
            </a:pPr>
            <a:r>
              <a:rPr lang="en-US" smtClean="0"/>
              <a:t>www.edbodmer.com</a:t>
            </a:r>
          </a:p>
        </p:txBody>
      </p:sp>
      <p:sp>
        <p:nvSpPr>
          <p:cNvPr id="57349" name="Slide Number Placeholder 5"/>
          <p:cNvSpPr>
            <a:spLocks noGrp="1"/>
          </p:cNvSpPr>
          <p:nvPr>
            <p:ph type="sldNum" sz="quarter" idx="12"/>
          </p:nvPr>
        </p:nvSpPr>
        <p:spPr/>
        <p:txBody>
          <a:bodyPr/>
          <a:lstStyle/>
          <a:p>
            <a:pPr>
              <a:defRPr/>
            </a:pPr>
            <a:fld id="{90CD857D-61C4-4FE3-9F2E-F173F6DBFE76}" type="slidenum">
              <a:rPr lang="en-US" smtClean="0"/>
              <a:pPr>
                <a:defRPr/>
              </a:pPr>
              <a:t>56</a:t>
            </a:fld>
            <a:endParaRPr lang="en-US" smtClean="0"/>
          </a:p>
        </p:txBody>
      </p:sp>
      <p:pic>
        <p:nvPicPr>
          <p:cNvPr id="88070" name="Picture 2"/>
          <p:cNvPicPr>
            <a:picLocks noGrp="1" noChangeAspect="1" noChangeArrowheads="1"/>
          </p:cNvPicPr>
          <p:nvPr>
            <p:ph idx="1"/>
          </p:nvPr>
        </p:nvPicPr>
        <p:blipFill>
          <a:blip r:embed="rId2" cstate="print"/>
          <a:srcRect/>
          <a:stretch>
            <a:fillRect/>
          </a:stretch>
        </p:blipFill>
        <p:spPr>
          <a:xfrm>
            <a:off x="4343400" y="3581400"/>
            <a:ext cx="4481513" cy="2281238"/>
          </a:xfrm>
        </p:spPr>
      </p:pic>
      <p:pic>
        <p:nvPicPr>
          <p:cNvPr id="88071" name="Picture 3"/>
          <p:cNvPicPr>
            <a:picLocks noChangeAspect="1" noChangeArrowheads="1"/>
          </p:cNvPicPr>
          <p:nvPr/>
        </p:nvPicPr>
        <p:blipFill>
          <a:blip r:embed="rId3" cstate="print"/>
          <a:srcRect/>
          <a:stretch>
            <a:fillRect/>
          </a:stretch>
        </p:blipFill>
        <p:spPr bwMode="auto">
          <a:xfrm>
            <a:off x="215900" y="1600200"/>
            <a:ext cx="3894138"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smtClean="0"/>
              <a:t>Net Mast Accuracy</a:t>
            </a:r>
            <a:endParaRPr lang="en-JM" smtClean="0"/>
          </a:p>
        </p:txBody>
      </p:sp>
      <p:sp>
        <p:nvSpPr>
          <p:cNvPr id="58371" name="Date Placeholder 3"/>
          <p:cNvSpPr>
            <a:spLocks noGrp="1"/>
          </p:cNvSpPr>
          <p:nvPr>
            <p:ph type="dt" sz="quarter" idx="10"/>
          </p:nvPr>
        </p:nvSpPr>
        <p:spPr/>
        <p:txBody>
          <a:bodyPr/>
          <a:lstStyle/>
          <a:p>
            <a:pPr>
              <a:defRPr/>
            </a:pPr>
            <a:r>
              <a:rPr lang="en-US" smtClean="0"/>
              <a:t>9 September 2011</a:t>
            </a:r>
          </a:p>
        </p:txBody>
      </p:sp>
      <p:sp>
        <p:nvSpPr>
          <p:cNvPr id="58372" name="Footer Placeholder 4"/>
          <p:cNvSpPr>
            <a:spLocks noGrp="1"/>
          </p:cNvSpPr>
          <p:nvPr>
            <p:ph type="ftr" sz="quarter" idx="11"/>
          </p:nvPr>
        </p:nvSpPr>
        <p:spPr/>
        <p:txBody>
          <a:bodyPr/>
          <a:lstStyle/>
          <a:p>
            <a:pPr>
              <a:defRPr/>
            </a:pPr>
            <a:r>
              <a:rPr lang="en-US" smtClean="0"/>
              <a:t>www.edbodmer.com</a:t>
            </a:r>
          </a:p>
        </p:txBody>
      </p:sp>
      <p:sp>
        <p:nvSpPr>
          <p:cNvPr id="58373" name="Slide Number Placeholder 5"/>
          <p:cNvSpPr>
            <a:spLocks noGrp="1"/>
          </p:cNvSpPr>
          <p:nvPr>
            <p:ph type="sldNum" sz="quarter" idx="12"/>
          </p:nvPr>
        </p:nvSpPr>
        <p:spPr/>
        <p:txBody>
          <a:bodyPr/>
          <a:lstStyle/>
          <a:p>
            <a:pPr>
              <a:defRPr/>
            </a:pPr>
            <a:fld id="{0EC00C73-F34E-4B89-A0D8-8A64F8D91889}" type="slidenum">
              <a:rPr lang="en-US" smtClean="0"/>
              <a:pPr>
                <a:defRPr/>
              </a:pPr>
              <a:t>57</a:t>
            </a:fld>
            <a:endParaRPr lang="en-US" smtClean="0"/>
          </a:p>
        </p:txBody>
      </p:sp>
      <p:pic>
        <p:nvPicPr>
          <p:cNvPr id="89094" name="Picture 2"/>
          <p:cNvPicPr>
            <a:picLocks noChangeAspect="1" noChangeArrowheads="1"/>
          </p:cNvPicPr>
          <p:nvPr/>
        </p:nvPicPr>
        <p:blipFill>
          <a:blip r:embed="rId2" cstate="print"/>
          <a:srcRect/>
          <a:stretch>
            <a:fillRect/>
          </a:stretch>
        </p:blipFill>
        <p:spPr bwMode="auto">
          <a:xfrm>
            <a:off x="1447800" y="1676400"/>
            <a:ext cx="6181725" cy="427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smtClean="0"/>
              <a:t>Example of Met Mast Discussion</a:t>
            </a:r>
          </a:p>
        </p:txBody>
      </p:sp>
      <p:sp>
        <p:nvSpPr>
          <p:cNvPr id="90115" name="Content Placeholder 2"/>
          <p:cNvSpPr>
            <a:spLocks noGrp="1"/>
          </p:cNvSpPr>
          <p:nvPr>
            <p:ph idx="1"/>
          </p:nvPr>
        </p:nvSpPr>
        <p:spPr/>
        <p:txBody>
          <a:bodyPr/>
          <a:lstStyle/>
          <a:p>
            <a:r>
              <a:rPr lang="en-US" sz="2000" smtClean="0"/>
              <a:t>03 Aug 2008 to 29 Apr 2010: anemometer 1 suspicious, possibly degraded;</a:t>
            </a:r>
          </a:p>
          <a:p>
            <a:r>
              <a:rPr lang="en-US" sz="2000" smtClean="0"/>
              <a:t>The percentage of data available at the 81 m anemometers ane1 and ane2 was 28 % and 100% respectively.</a:t>
            </a:r>
          </a:p>
          <a:p>
            <a:r>
              <a:rPr lang="en-US" sz="2000" smtClean="0"/>
              <a:t>As a redundant anemometer is placed at 81 m, GL GH has created a composite time series to mitigate mast effects by always including the up wind anemometer. GL GH has always included the anemometer which is considered to have the optimum mounting arrangement and orientations for each wind direction. The composite time series comprise the period from Aug 2008 to May 2011.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402C2D11-7192-4596-8575-9DEAF08CC070}" type="slidenum">
              <a:rPr lang="en-US" smtClean="0"/>
              <a:pPr>
                <a:defRPr/>
              </a:pPr>
              <a:t>58</a:t>
            </a:fld>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smtClean="0"/>
              <a:t>Correlation Between Met Masts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4CFA1605-0ACE-4CE5-8BBE-FD869BEDF9C4}" type="slidenum">
              <a:rPr lang="en-US" smtClean="0"/>
              <a:pPr>
                <a:defRPr/>
              </a:pPr>
              <a:t>59</a:t>
            </a:fld>
            <a:endParaRPr lang="en-US" dirty="0"/>
          </a:p>
        </p:txBody>
      </p:sp>
      <p:pic>
        <p:nvPicPr>
          <p:cNvPr id="91142" name="Picture 2"/>
          <p:cNvPicPr>
            <a:picLocks noGrp="1" noChangeAspect="1" noChangeArrowheads="1"/>
          </p:cNvPicPr>
          <p:nvPr>
            <p:ph idx="1"/>
          </p:nvPr>
        </p:nvPicPr>
        <p:blipFill>
          <a:blip r:embed="rId2" cstate="print"/>
          <a:srcRect/>
          <a:stretch>
            <a:fillRect/>
          </a:stretch>
        </p:blipFill>
        <p:spPr>
          <a:xfrm>
            <a:off x="533400" y="1295400"/>
            <a:ext cx="7770813" cy="4911725"/>
          </a:xfr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304800"/>
            <a:ext cx="8229600" cy="1143000"/>
          </a:xfrm>
        </p:spPr>
        <p:txBody>
          <a:bodyPr/>
          <a:lstStyle/>
          <a:p>
            <a:pPr eaLnBrk="1" hangingPunct="1"/>
            <a:r>
              <a:rPr lang="en-US" smtClean="0"/>
              <a:t>Wind Speed Risk</a:t>
            </a:r>
          </a:p>
        </p:txBody>
      </p:sp>
      <p:sp>
        <p:nvSpPr>
          <p:cNvPr id="36867" name="Rectangle 3"/>
          <p:cNvSpPr>
            <a:spLocks noGrp="1" noChangeArrowheads="1"/>
          </p:cNvSpPr>
          <p:nvPr>
            <p:ph type="body" idx="1"/>
          </p:nvPr>
        </p:nvSpPr>
        <p:spPr/>
        <p:txBody>
          <a:bodyPr/>
          <a:lstStyle/>
          <a:p>
            <a:pPr eaLnBrk="1" hangingPunct="1">
              <a:lnSpc>
                <a:spcPct val="80000"/>
              </a:lnSpc>
            </a:pPr>
            <a:r>
              <a:rPr lang="en-US" smtClean="0"/>
              <a:t>A potential and significant risk for any energy project is the underlying resource for its generation – in this case wind. Identifying the availability of wind is paramount. This has two aspects. </a:t>
            </a:r>
          </a:p>
          <a:p>
            <a:pPr lvl="1" eaLnBrk="1" hangingPunct="1">
              <a:lnSpc>
                <a:spcPct val="80000"/>
              </a:lnSpc>
            </a:pPr>
            <a:r>
              <a:rPr lang="en-US" smtClean="0"/>
              <a:t>The first is the question of whether a particular site has sufficient wind speeds. This issue is addressed by the lending banks insisting on long-term – usually at least 12 months – wind measurements, which are then used as the basis for a number of wind studies. Banks usually insist on at least two of those coming from reputable wind experts. These wind studies give an estimate of the annual electricity output of a project, based on a probability curve, usually 75% or 90%, that the project will generate x number of full load hours. Depending on the wind turbine used, there is therefore a 75% or 90% respectively, probability that the turbine will generate y kW/h per year when in service.</a:t>
            </a:r>
            <a:br>
              <a:rPr lang="en-US" smtClean="0"/>
            </a:br>
            <a:endParaRPr lang="en-US" smtClean="0"/>
          </a:p>
        </p:txBody>
      </p:sp>
      <p:sp>
        <p:nvSpPr>
          <p:cNvPr id="10244" name="Date Placeholder 1"/>
          <p:cNvSpPr>
            <a:spLocks noGrp="1"/>
          </p:cNvSpPr>
          <p:nvPr>
            <p:ph type="dt" sz="quarter" idx="10"/>
          </p:nvPr>
        </p:nvSpPr>
        <p:spPr/>
        <p:txBody>
          <a:bodyPr/>
          <a:lstStyle/>
          <a:p>
            <a:pPr>
              <a:defRPr/>
            </a:pPr>
            <a:r>
              <a:rPr lang="en-US" smtClean="0"/>
              <a:t>9 September 2011</a:t>
            </a:r>
          </a:p>
        </p:txBody>
      </p:sp>
      <p:sp>
        <p:nvSpPr>
          <p:cNvPr id="10245" name="Footer Placeholder 2"/>
          <p:cNvSpPr>
            <a:spLocks noGrp="1"/>
          </p:cNvSpPr>
          <p:nvPr>
            <p:ph type="ftr" sz="quarter" idx="11"/>
          </p:nvPr>
        </p:nvSpPr>
        <p:spPr/>
        <p:txBody>
          <a:bodyPr/>
          <a:lstStyle/>
          <a:p>
            <a:pPr>
              <a:defRPr/>
            </a:pPr>
            <a:r>
              <a:rPr lang="en-US" smtClean="0"/>
              <a:t>www.edbodmer.com</a:t>
            </a:r>
          </a:p>
        </p:txBody>
      </p:sp>
      <p:sp>
        <p:nvSpPr>
          <p:cNvPr id="10246" name="Slide Number Placeholder 3"/>
          <p:cNvSpPr>
            <a:spLocks noGrp="1"/>
          </p:cNvSpPr>
          <p:nvPr>
            <p:ph type="sldNum" sz="quarter" idx="12"/>
          </p:nvPr>
        </p:nvSpPr>
        <p:spPr/>
        <p:txBody>
          <a:bodyPr/>
          <a:lstStyle/>
          <a:p>
            <a:pPr>
              <a:defRPr/>
            </a:pPr>
            <a:fld id="{54768839-8CA6-4654-A13B-6FD75DD6B1A7}" type="slidenum">
              <a:rPr lang="en-US" smtClean="0"/>
              <a:pPr>
                <a:defRPr/>
              </a:pPr>
              <a:t>6</a:t>
            </a:fld>
            <a:endParaRPr lang="en-US"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smtClean="0"/>
              <a:t>Estimating Uncertainty Associated with Met Mast</a:t>
            </a:r>
          </a:p>
        </p:txBody>
      </p:sp>
      <p:sp>
        <p:nvSpPr>
          <p:cNvPr id="92163" name="Content Placeholder 2"/>
          <p:cNvSpPr>
            <a:spLocks noGrp="1"/>
          </p:cNvSpPr>
          <p:nvPr>
            <p:ph idx="1"/>
          </p:nvPr>
        </p:nvSpPr>
        <p:spPr/>
        <p:txBody>
          <a:bodyPr/>
          <a:lstStyle/>
          <a:p>
            <a:r>
              <a:rPr lang="en-US" smtClean="0"/>
              <a:t>There is an uncertainty associated with the measurement accuracy of the anemometers. </a:t>
            </a:r>
          </a:p>
          <a:p>
            <a:pPr lvl="1"/>
            <a:r>
              <a:rPr lang="en-US" smtClean="0"/>
              <a:t>The instruments used across the site have been individually calibrated and the mounting arrangements of the instruments are consistent with the recommended standards. </a:t>
            </a:r>
          </a:p>
          <a:p>
            <a:pPr lvl="1"/>
            <a:r>
              <a:rPr lang="en-US" smtClean="0"/>
              <a:t>A figure of 2.0 % for all masts is assumed to account for second order effects such as</a:t>
            </a:r>
          </a:p>
          <a:p>
            <a:pPr lvl="2"/>
            <a:r>
              <a:rPr lang="en-US" smtClean="0"/>
              <a:t> over-speeding,</a:t>
            </a:r>
          </a:p>
          <a:p>
            <a:pPr lvl="2"/>
            <a:r>
              <a:rPr lang="en-US" smtClean="0"/>
              <a:t>degradation, </a:t>
            </a:r>
          </a:p>
          <a:p>
            <a:pPr lvl="2"/>
            <a:r>
              <a:rPr lang="en-US" smtClean="0"/>
              <a:t>air density variations and </a:t>
            </a:r>
          </a:p>
          <a:p>
            <a:pPr lvl="2"/>
            <a:r>
              <a:rPr lang="en-US" smtClean="0"/>
              <a:t>additional turbulence effects.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1FDA54DB-FD07-4B69-8E1F-B67CA503724A}" type="slidenum">
              <a:rPr lang="en-US" smtClean="0"/>
              <a:pPr>
                <a:defRPr/>
              </a:pPr>
              <a:t>60</a:t>
            </a:fld>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2"/>
          <p:cNvSpPr>
            <a:spLocks noGrp="1"/>
          </p:cNvSpPr>
          <p:nvPr>
            <p:ph type="title"/>
          </p:nvPr>
        </p:nvSpPr>
        <p:spPr/>
        <p:txBody>
          <a:bodyPr/>
          <a:lstStyle/>
          <a:p>
            <a:r>
              <a:rPr lang="en-US" smtClean="0"/>
              <a:t>Wind Shear</a:t>
            </a:r>
          </a:p>
        </p:txBody>
      </p:sp>
      <p:pic>
        <p:nvPicPr>
          <p:cNvPr id="93187" name="Picture 2"/>
          <p:cNvPicPr>
            <a:picLocks noGrp="1" noChangeAspect="1" noChangeArrowheads="1"/>
          </p:cNvPicPr>
          <p:nvPr>
            <p:ph idx="1"/>
          </p:nvPr>
        </p:nvPicPr>
        <p:blipFill>
          <a:blip r:embed="rId2" cstate="print"/>
          <a:srcRect/>
          <a:stretch>
            <a:fillRect/>
          </a:stretch>
        </p:blipFill>
        <p:spPr>
          <a:xfrm>
            <a:off x="2209800" y="1477963"/>
            <a:ext cx="5181600" cy="5232400"/>
          </a:xfrm>
        </p:spPr>
      </p:pic>
      <p:sp>
        <p:nvSpPr>
          <p:cNvPr id="93188" name="TextBox 5"/>
          <p:cNvSpPr txBox="1">
            <a:spLocks noChangeArrowheads="1"/>
          </p:cNvSpPr>
          <p:nvPr/>
        </p:nvSpPr>
        <p:spPr bwMode="auto">
          <a:xfrm>
            <a:off x="685800" y="3657600"/>
            <a:ext cx="1600200" cy="1570038"/>
          </a:xfrm>
          <a:prstGeom prst="rect">
            <a:avLst/>
          </a:prstGeom>
          <a:noFill/>
          <a:ln w="9525">
            <a:noFill/>
            <a:miter lim="800000"/>
            <a:headEnd/>
            <a:tailEnd/>
          </a:ln>
        </p:spPr>
        <p:txBody>
          <a:bodyPr>
            <a:spAutoFit/>
          </a:bodyPr>
          <a:lstStyle/>
          <a:p>
            <a:r>
              <a:rPr lang="en-US"/>
              <a:t>Wind speed and height</a:t>
            </a:r>
          </a:p>
        </p:txBody>
      </p:sp>
      <p:sp>
        <p:nvSpPr>
          <p:cNvPr id="59397" name="Date Placeholder 1"/>
          <p:cNvSpPr>
            <a:spLocks noGrp="1"/>
          </p:cNvSpPr>
          <p:nvPr>
            <p:ph type="dt" sz="quarter" idx="10"/>
          </p:nvPr>
        </p:nvSpPr>
        <p:spPr/>
        <p:txBody>
          <a:bodyPr/>
          <a:lstStyle/>
          <a:p>
            <a:pPr>
              <a:defRPr/>
            </a:pPr>
            <a:r>
              <a:rPr lang="en-US" smtClean="0"/>
              <a:t>9 September 2011</a:t>
            </a:r>
          </a:p>
        </p:txBody>
      </p:sp>
      <p:sp>
        <p:nvSpPr>
          <p:cNvPr id="59398" name="Footer Placeholder 2"/>
          <p:cNvSpPr>
            <a:spLocks noGrp="1"/>
          </p:cNvSpPr>
          <p:nvPr>
            <p:ph type="ftr" sz="quarter" idx="11"/>
          </p:nvPr>
        </p:nvSpPr>
        <p:spPr/>
        <p:txBody>
          <a:bodyPr/>
          <a:lstStyle/>
          <a:p>
            <a:pPr>
              <a:defRPr/>
            </a:pPr>
            <a:r>
              <a:rPr lang="en-US" smtClean="0"/>
              <a:t>www.edbodmer.com</a:t>
            </a:r>
          </a:p>
        </p:txBody>
      </p:sp>
      <p:sp>
        <p:nvSpPr>
          <p:cNvPr id="59399" name="Slide Number Placeholder 3"/>
          <p:cNvSpPr>
            <a:spLocks noGrp="1"/>
          </p:cNvSpPr>
          <p:nvPr>
            <p:ph type="sldNum" sz="quarter" idx="12"/>
          </p:nvPr>
        </p:nvSpPr>
        <p:spPr/>
        <p:txBody>
          <a:bodyPr/>
          <a:lstStyle/>
          <a:p>
            <a:pPr>
              <a:defRPr/>
            </a:pPr>
            <a:fld id="{B9D09920-3688-4B90-9BC7-6340D79E5675}" type="slidenum">
              <a:rPr lang="en-US" smtClean="0"/>
              <a:pPr>
                <a:defRPr/>
              </a:pPr>
              <a:t>61</a:t>
            </a:fld>
            <a:endParaRPr lang="en-US"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smtClean="0"/>
              <a:t>Wind Shear</a:t>
            </a:r>
            <a:endParaRPr lang="en-JM" smtClean="0"/>
          </a:p>
        </p:txBody>
      </p:sp>
      <p:sp>
        <p:nvSpPr>
          <p:cNvPr id="60419" name="Date Placeholder 3"/>
          <p:cNvSpPr>
            <a:spLocks noGrp="1"/>
          </p:cNvSpPr>
          <p:nvPr>
            <p:ph type="dt" sz="quarter" idx="10"/>
          </p:nvPr>
        </p:nvSpPr>
        <p:spPr/>
        <p:txBody>
          <a:bodyPr/>
          <a:lstStyle/>
          <a:p>
            <a:pPr>
              <a:defRPr/>
            </a:pPr>
            <a:r>
              <a:rPr lang="en-US" smtClean="0"/>
              <a:t>9 September 2011</a:t>
            </a:r>
          </a:p>
        </p:txBody>
      </p:sp>
      <p:sp>
        <p:nvSpPr>
          <p:cNvPr id="60420" name="Footer Placeholder 4"/>
          <p:cNvSpPr>
            <a:spLocks noGrp="1"/>
          </p:cNvSpPr>
          <p:nvPr>
            <p:ph type="ftr" sz="quarter" idx="11"/>
          </p:nvPr>
        </p:nvSpPr>
        <p:spPr/>
        <p:txBody>
          <a:bodyPr/>
          <a:lstStyle/>
          <a:p>
            <a:pPr>
              <a:defRPr/>
            </a:pPr>
            <a:r>
              <a:rPr lang="en-US" smtClean="0"/>
              <a:t>www.edbodmer.com</a:t>
            </a:r>
          </a:p>
        </p:txBody>
      </p:sp>
      <p:sp>
        <p:nvSpPr>
          <p:cNvPr id="60421" name="Slide Number Placeholder 5"/>
          <p:cNvSpPr>
            <a:spLocks noGrp="1"/>
          </p:cNvSpPr>
          <p:nvPr>
            <p:ph type="sldNum" sz="quarter" idx="12"/>
          </p:nvPr>
        </p:nvSpPr>
        <p:spPr/>
        <p:txBody>
          <a:bodyPr/>
          <a:lstStyle/>
          <a:p>
            <a:pPr>
              <a:defRPr/>
            </a:pPr>
            <a:fld id="{1771C6C4-826F-42F7-9D27-AC287C55ECAD}" type="slidenum">
              <a:rPr lang="en-US" smtClean="0"/>
              <a:pPr>
                <a:defRPr/>
              </a:pPr>
              <a:t>62</a:t>
            </a:fld>
            <a:endParaRPr lang="en-US" smtClean="0"/>
          </a:p>
        </p:txBody>
      </p:sp>
      <p:pic>
        <p:nvPicPr>
          <p:cNvPr id="94214" name="Picture 2"/>
          <p:cNvPicPr>
            <a:picLocks noGrp="1" noChangeAspect="1" noChangeArrowheads="1"/>
          </p:cNvPicPr>
          <p:nvPr>
            <p:ph idx="1"/>
          </p:nvPr>
        </p:nvPicPr>
        <p:blipFill>
          <a:blip r:embed="rId2" cstate="print"/>
          <a:srcRect/>
          <a:stretch>
            <a:fillRect/>
          </a:stretch>
        </p:blipFill>
        <p:spPr>
          <a:xfrm>
            <a:off x="457200" y="2103438"/>
            <a:ext cx="8229600" cy="3519487"/>
          </a:xfr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smtClean="0"/>
              <a:t>Calculation of Wind Shear Exponent</a:t>
            </a:r>
            <a:endParaRPr lang="en-JM" smtClean="0"/>
          </a:p>
        </p:txBody>
      </p:sp>
      <p:sp>
        <p:nvSpPr>
          <p:cNvPr id="61443" name="Date Placeholder 3"/>
          <p:cNvSpPr>
            <a:spLocks noGrp="1"/>
          </p:cNvSpPr>
          <p:nvPr>
            <p:ph type="dt" sz="quarter" idx="10"/>
          </p:nvPr>
        </p:nvSpPr>
        <p:spPr/>
        <p:txBody>
          <a:bodyPr/>
          <a:lstStyle/>
          <a:p>
            <a:pPr>
              <a:defRPr/>
            </a:pPr>
            <a:r>
              <a:rPr lang="en-US" smtClean="0"/>
              <a:t>9 September 2011</a:t>
            </a:r>
          </a:p>
        </p:txBody>
      </p:sp>
      <p:sp>
        <p:nvSpPr>
          <p:cNvPr id="61444" name="Footer Placeholder 4"/>
          <p:cNvSpPr>
            <a:spLocks noGrp="1"/>
          </p:cNvSpPr>
          <p:nvPr>
            <p:ph type="ftr" sz="quarter" idx="11"/>
          </p:nvPr>
        </p:nvSpPr>
        <p:spPr/>
        <p:txBody>
          <a:bodyPr/>
          <a:lstStyle/>
          <a:p>
            <a:pPr>
              <a:defRPr/>
            </a:pPr>
            <a:r>
              <a:rPr lang="en-US" smtClean="0"/>
              <a:t>www.edbodmer.com</a:t>
            </a:r>
          </a:p>
        </p:txBody>
      </p:sp>
      <p:sp>
        <p:nvSpPr>
          <p:cNvPr id="61445" name="Slide Number Placeholder 5"/>
          <p:cNvSpPr>
            <a:spLocks noGrp="1"/>
          </p:cNvSpPr>
          <p:nvPr>
            <p:ph type="sldNum" sz="quarter" idx="12"/>
          </p:nvPr>
        </p:nvSpPr>
        <p:spPr/>
        <p:txBody>
          <a:bodyPr/>
          <a:lstStyle/>
          <a:p>
            <a:pPr>
              <a:defRPr/>
            </a:pPr>
            <a:fld id="{5FA0B90F-FD35-495B-A6A6-65FD63EE003C}" type="slidenum">
              <a:rPr lang="en-US" smtClean="0"/>
              <a:pPr>
                <a:defRPr/>
              </a:pPr>
              <a:t>63</a:t>
            </a:fld>
            <a:endParaRPr lang="en-US" smtClean="0"/>
          </a:p>
        </p:txBody>
      </p:sp>
      <p:pic>
        <p:nvPicPr>
          <p:cNvPr id="95238" name="Picture 2"/>
          <p:cNvPicPr>
            <a:picLocks noChangeAspect="1" noChangeArrowheads="1"/>
          </p:cNvPicPr>
          <p:nvPr/>
        </p:nvPicPr>
        <p:blipFill>
          <a:blip r:embed="rId2" cstate="print"/>
          <a:srcRect/>
          <a:stretch>
            <a:fillRect/>
          </a:stretch>
        </p:blipFill>
        <p:spPr bwMode="auto">
          <a:xfrm>
            <a:off x="1066800" y="2286000"/>
            <a:ext cx="5745163" cy="2528888"/>
          </a:xfrm>
          <a:prstGeom prst="rect">
            <a:avLst/>
          </a:prstGeom>
          <a:noFill/>
          <a:ln w="9525">
            <a:noFill/>
            <a:miter lim="800000"/>
            <a:headEnd/>
            <a:tailEnd/>
          </a:ln>
        </p:spPr>
      </p:pic>
      <p:sp>
        <p:nvSpPr>
          <p:cNvPr id="95239" name="TextBox 6"/>
          <p:cNvSpPr txBox="1">
            <a:spLocks noChangeArrowheads="1"/>
          </p:cNvSpPr>
          <p:nvPr/>
        </p:nvSpPr>
        <p:spPr bwMode="auto">
          <a:xfrm>
            <a:off x="1066800" y="1462088"/>
            <a:ext cx="5181600" cy="830262"/>
          </a:xfrm>
          <a:prstGeom prst="rect">
            <a:avLst/>
          </a:prstGeom>
          <a:noFill/>
          <a:ln w="9525">
            <a:noFill/>
            <a:miter lim="800000"/>
            <a:headEnd/>
            <a:tailEnd/>
          </a:ln>
        </p:spPr>
        <p:txBody>
          <a:bodyPr>
            <a:spAutoFit/>
          </a:bodyPr>
          <a:lstStyle/>
          <a:p>
            <a:r>
              <a:rPr lang="en-US"/>
              <a:t>Calculation of Wind Shear Factor Using Logs</a:t>
            </a:r>
            <a:endParaRPr lang="en-JM"/>
          </a:p>
        </p:txBody>
      </p:sp>
      <p:sp>
        <p:nvSpPr>
          <p:cNvPr id="95240" name="TextBox 8"/>
          <p:cNvSpPr txBox="1">
            <a:spLocks noChangeArrowheads="1"/>
          </p:cNvSpPr>
          <p:nvPr/>
        </p:nvSpPr>
        <p:spPr bwMode="auto">
          <a:xfrm>
            <a:off x="1101725" y="4814888"/>
            <a:ext cx="5181600" cy="1200150"/>
          </a:xfrm>
          <a:prstGeom prst="rect">
            <a:avLst/>
          </a:prstGeom>
          <a:noFill/>
          <a:ln w="9525">
            <a:noFill/>
            <a:miter lim="800000"/>
            <a:headEnd/>
            <a:tailEnd/>
          </a:ln>
        </p:spPr>
        <p:txBody>
          <a:bodyPr>
            <a:spAutoFit/>
          </a:bodyPr>
          <a:lstStyle/>
          <a:p>
            <a:r>
              <a:rPr lang="en-US"/>
              <a:t>Begin with 1/7 power law; but not good enough for site specific applications</a:t>
            </a:r>
            <a:endParaRPr lang="en-JM"/>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r>
              <a:rPr lang="en-US" smtClean="0"/>
              <a:t>Errors in Wind Shear</a:t>
            </a:r>
          </a:p>
        </p:txBody>
      </p:sp>
      <p:sp>
        <p:nvSpPr>
          <p:cNvPr id="96259" name="Rectangle 3"/>
          <p:cNvSpPr>
            <a:spLocks noGrp="1" noChangeArrowheads="1"/>
          </p:cNvSpPr>
          <p:nvPr>
            <p:ph type="body" idx="4294967295"/>
          </p:nvPr>
        </p:nvSpPr>
        <p:spPr/>
        <p:txBody>
          <a:bodyPr/>
          <a:lstStyle/>
          <a:p>
            <a:r>
              <a:rPr lang="en-US" sz="2000" smtClean="0"/>
              <a:t>Wind shear is the variation of wind speed with elevation. It is important to understand because it directly impacts the power available at different wind turbine hub heights.</a:t>
            </a:r>
          </a:p>
          <a:p>
            <a:r>
              <a:rPr lang="en-US" sz="2000" smtClean="0"/>
              <a:t>For the site with the most complex terrain, the average annual wind shear varied up to 7% between different years.</a:t>
            </a:r>
          </a:p>
          <a:p>
            <a:r>
              <a:rPr lang="en-US" sz="2000" smtClean="0"/>
              <a:t>For fairly flat terrain, many investigators have used the one-seventh power law, where α = 1/7 = .143</a:t>
            </a:r>
          </a:p>
          <a:p>
            <a:endParaRPr lang="en-US" sz="2000" smtClean="0"/>
          </a:p>
          <a:p>
            <a:endParaRPr lang="en-US" sz="2000" smtClean="0"/>
          </a:p>
          <a:p>
            <a:endParaRPr lang="en-US" smtClean="0"/>
          </a:p>
          <a:p>
            <a:endParaRPr lang="en-US" smtClean="0"/>
          </a:p>
          <a:p>
            <a:endParaRPr lang="en-US" smtClean="0"/>
          </a:p>
          <a:p>
            <a:endParaRPr lang="en-US" smtClean="0"/>
          </a:p>
          <a:p>
            <a:endParaRPr lang="en-US" smtClean="0"/>
          </a:p>
          <a:p>
            <a:endParaRPr lang="en-US" smtClean="0"/>
          </a:p>
        </p:txBody>
      </p:sp>
      <p:pic>
        <p:nvPicPr>
          <p:cNvPr id="96260" name="Picture 4"/>
          <p:cNvPicPr>
            <a:picLocks noChangeAspect="1" noChangeArrowheads="1"/>
          </p:cNvPicPr>
          <p:nvPr/>
        </p:nvPicPr>
        <p:blipFill>
          <a:blip r:embed="rId2" cstate="print"/>
          <a:srcRect/>
          <a:stretch>
            <a:fillRect/>
          </a:stretch>
        </p:blipFill>
        <p:spPr bwMode="auto">
          <a:xfrm>
            <a:off x="1066800" y="3886200"/>
            <a:ext cx="6781800" cy="2747963"/>
          </a:xfrm>
          <a:prstGeom prst="rect">
            <a:avLst/>
          </a:prstGeom>
          <a:noFill/>
          <a:ln w="9525">
            <a:noFill/>
            <a:miter lim="800000"/>
            <a:headEnd/>
            <a:tailEnd/>
          </a:ln>
        </p:spPr>
      </p:pic>
      <p:sp>
        <p:nvSpPr>
          <p:cNvPr id="62469" name="Date Placeholder 1"/>
          <p:cNvSpPr>
            <a:spLocks noGrp="1"/>
          </p:cNvSpPr>
          <p:nvPr>
            <p:ph type="dt" sz="quarter" idx="10"/>
          </p:nvPr>
        </p:nvSpPr>
        <p:spPr/>
        <p:txBody>
          <a:bodyPr/>
          <a:lstStyle/>
          <a:p>
            <a:pPr>
              <a:defRPr/>
            </a:pPr>
            <a:r>
              <a:rPr lang="en-US" smtClean="0"/>
              <a:t>9 September 2011</a:t>
            </a:r>
          </a:p>
        </p:txBody>
      </p:sp>
      <p:sp>
        <p:nvSpPr>
          <p:cNvPr id="62470" name="Footer Placeholder 2"/>
          <p:cNvSpPr>
            <a:spLocks noGrp="1"/>
          </p:cNvSpPr>
          <p:nvPr>
            <p:ph type="ftr" sz="quarter" idx="11"/>
          </p:nvPr>
        </p:nvSpPr>
        <p:spPr/>
        <p:txBody>
          <a:bodyPr/>
          <a:lstStyle/>
          <a:p>
            <a:pPr>
              <a:defRPr/>
            </a:pPr>
            <a:r>
              <a:rPr lang="en-US" smtClean="0"/>
              <a:t>www.edbodmer.com</a:t>
            </a:r>
          </a:p>
        </p:txBody>
      </p:sp>
      <p:sp>
        <p:nvSpPr>
          <p:cNvPr id="62471" name="Slide Number Placeholder 3"/>
          <p:cNvSpPr>
            <a:spLocks noGrp="1"/>
          </p:cNvSpPr>
          <p:nvPr>
            <p:ph type="sldNum" sz="quarter" idx="12"/>
          </p:nvPr>
        </p:nvSpPr>
        <p:spPr/>
        <p:txBody>
          <a:bodyPr/>
          <a:lstStyle/>
          <a:p>
            <a:pPr>
              <a:defRPr/>
            </a:pPr>
            <a:fld id="{43D1302C-5649-427A-8A51-91A5F73741CF}" type="slidenum">
              <a:rPr lang="en-US" smtClean="0"/>
              <a:pPr>
                <a:defRPr/>
              </a:pPr>
              <a:t>64</a:t>
            </a:fld>
            <a:endParaRPr lang="en-US"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p:txBody>
          <a:bodyPr/>
          <a:lstStyle/>
          <a:p>
            <a:r>
              <a:rPr lang="en-US" smtClean="0"/>
              <a:t>Study of Errors from Wind Shear</a:t>
            </a:r>
          </a:p>
        </p:txBody>
      </p:sp>
      <p:sp>
        <p:nvSpPr>
          <p:cNvPr id="97283" name="AutoShape 3"/>
          <p:cNvSpPr>
            <a:spLocks noGrp="1" noChangeAspect="1" noChangeArrowheads="1"/>
          </p:cNvSpPr>
          <p:nvPr>
            <p:ph type="body" idx="4294967295"/>
          </p:nvPr>
        </p:nvSpPr>
        <p:spPr/>
        <p:txBody>
          <a:bodyPr/>
          <a:lstStyle/>
          <a:p>
            <a:pPr>
              <a:lnSpc>
                <a:spcPct val="90000"/>
              </a:lnSpc>
            </a:pPr>
            <a:r>
              <a:rPr lang="en-US" sz="2400" smtClean="0"/>
              <a:t>Study with and without trees</a:t>
            </a:r>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r>
              <a:rPr lang="en-US" sz="2400" smtClean="0"/>
              <a:t>.</a:t>
            </a:r>
          </a:p>
          <a:p>
            <a:pPr>
              <a:lnSpc>
                <a:spcPct val="90000"/>
              </a:lnSpc>
            </a:pPr>
            <a:endParaRPr lang="en-US" sz="2400" smtClean="0"/>
          </a:p>
        </p:txBody>
      </p:sp>
      <p:pic>
        <p:nvPicPr>
          <p:cNvPr id="97284" name="Picture 4"/>
          <p:cNvPicPr>
            <a:picLocks noChangeAspect="1" noChangeArrowheads="1"/>
          </p:cNvPicPr>
          <p:nvPr/>
        </p:nvPicPr>
        <p:blipFill>
          <a:blip r:embed="rId2" cstate="print"/>
          <a:srcRect/>
          <a:stretch>
            <a:fillRect/>
          </a:stretch>
        </p:blipFill>
        <p:spPr bwMode="auto">
          <a:xfrm>
            <a:off x="914400" y="2124075"/>
            <a:ext cx="7839075" cy="2263775"/>
          </a:xfrm>
          <a:prstGeom prst="rect">
            <a:avLst/>
          </a:prstGeom>
          <a:noFill/>
          <a:ln w="9525">
            <a:noFill/>
            <a:miter lim="800000"/>
            <a:headEnd/>
            <a:tailEnd/>
          </a:ln>
        </p:spPr>
      </p:pic>
      <p:pic>
        <p:nvPicPr>
          <p:cNvPr id="97285" name="Picture 5"/>
          <p:cNvPicPr>
            <a:picLocks noChangeAspect="1" noChangeArrowheads="1"/>
          </p:cNvPicPr>
          <p:nvPr/>
        </p:nvPicPr>
        <p:blipFill>
          <a:blip r:embed="rId3" cstate="print"/>
          <a:srcRect/>
          <a:stretch>
            <a:fillRect/>
          </a:stretch>
        </p:blipFill>
        <p:spPr bwMode="auto">
          <a:xfrm>
            <a:off x="914400" y="4424363"/>
            <a:ext cx="7667625" cy="2027237"/>
          </a:xfrm>
          <a:prstGeom prst="rect">
            <a:avLst/>
          </a:prstGeom>
          <a:noFill/>
          <a:ln w="9525">
            <a:noFill/>
            <a:miter lim="800000"/>
            <a:headEnd/>
            <a:tailEnd/>
          </a:ln>
        </p:spPr>
      </p:pic>
      <p:sp>
        <p:nvSpPr>
          <p:cNvPr id="63494" name="Date Placeholder 1"/>
          <p:cNvSpPr>
            <a:spLocks noGrp="1"/>
          </p:cNvSpPr>
          <p:nvPr>
            <p:ph type="dt" sz="quarter" idx="10"/>
          </p:nvPr>
        </p:nvSpPr>
        <p:spPr/>
        <p:txBody>
          <a:bodyPr/>
          <a:lstStyle/>
          <a:p>
            <a:pPr>
              <a:defRPr/>
            </a:pPr>
            <a:r>
              <a:rPr lang="en-US" smtClean="0"/>
              <a:t>9 September 2011</a:t>
            </a:r>
          </a:p>
        </p:txBody>
      </p:sp>
      <p:sp>
        <p:nvSpPr>
          <p:cNvPr id="63495" name="Footer Placeholder 2"/>
          <p:cNvSpPr>
            <a:spLocks noGrp="1"/>
          </p:cNvSpPr>
          <p:nvPr>
            <p:ph type="ftr" sz="quarter" idx="11"/>
          </p:nvPr>
        </p:nvSpPr>
        <p:spPr/>
        <p:txBody>
          <a:bodyPr/>
          <a:lstStyle/>
          <a:p>
            <a:pPr>
              <a:defRPr/>
            </a:pPr>
            <a:r>
              <a:rPr lang="en-US" smtClean="0"/>
              <a:t>www.edbodmer.com</a:t>
            </a:r>
          </a:p>
        </p:txBody>
      </p:sp>
      <p:sp>
        <p:nvSpPr>
          <p:cNvPr id="63496" name="Slide Number Placeholder 3"/>
          <p:cNvSpPr>
            <a:spLocks noGrp="1"/>
          </p:cNvSpPr>
          <p:nvPr>
            <p:ph type="sldNum" sz="quarter" idx="12"/>
          </p:nvPr>
        </p:nvSpPr>
        <p:spPr/>
        <p:txBody>
          <a:bodyPr/>
          <a:lstStyle/>
          <a:p>
            <a:pPr>
              <a:defRPr/>
            </a:pPr>
            <a:fld id="{79127AF6-AE69-42D5-BA0C-BC2C5EE7A6F6}" type="slidenum">
              <a:rPr lang="en-US" smtClean="0"/>
              <a:pPr>
                <a:defRPr/>
              </a:pPr>
              <a:t>65</a:t>
            </a:fld>
            <a:endParaRPr 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p:txBody>
          <a:bodyPr/>
          <a:lstStyle/>
          <a:p>
            <a:r>
              <a:rPr lang="en-US" smtClean="0"/>
              <a:t>Example of Wind Shear Calculations</a:t>
            </a:r>
          </a:p>
        </p:txBody>
      </p:sp>
      <p:pic>
        <p:nvPicPr>
          <p:cNvPr id="98307" name="Picture 3"/>
          <p:cNvPicPr>
            <a:picLocks noGrp="1" noChangeAspect="1" noChangeArrowheads="1"/>
          </p:cNvPicPr>
          <p:nvPr>
            <p:ph type="body" idx="4294967295"/>
          </p:nvPr>
        </p:nvPicPr>
        <p:blipFill>
          <a:blip r:embed="rId2" cstate="print"/>
          <a:srcRect/>
          <a:stretch>
            <a:fillRect/>
          </a:stretch>
        </p:blipFill>
        <p:spPr>
          <a:xfrm>
            <a:off x="1981200" y="1600200"/>
            <a:ext cx="5183188" cy="4525963"/>
          </a:xfrm>
        </p:spPr>
      </p:pic>
      <p:sp>
        <p:nvSpPr>
          <p:cNvPr id="64516" name="Date Placeholder 1"/>
          <p:cNvSpPr>
            <a:spLocks noGrp="1"/>
          </p:cNvSpPr>
          <p:nvPr>
            <p:ph type="dt" sz="quarter" idx="10"/>
          </p:nvPr>
        </p:nvSpPr>
        <p:spPr/>
        <p:txBody>
          <a:bodyPr/>
          <a:lstStyle/>
          <a:p>
            <a:pPr>
              <a:defRPr/>
            </a:pPr>
            <a:r>
              <a:rPr lang="en-US" smtClean="0"/>
              <a:t>9 September 2011</a:t>
            </a:r>
          </a:p>
        </p:txBody>
      </p:sp>
      <p:sp>
        <p:nvSpPr>
          <p:cNvPr id="64517" name="Footer Placeholder 2"/>
          <p:cNvSpPr>
            <a:spLocks noGrp="1"/>
          </p:cNvSpPr>
          <p:nvPr>
            <p:ph type="ftr" sz="quarter" idx="11"/>
          </p:nvPr>
        </p:nvSpPr>
        <p:spPr/>
        <p:txBody>
          <a:bodyPr/>
          <a:lstStyle/>
          <a:p>
            <a:pPr>
              <a:defRPr/>
            </a:pPr>
            <a:r>
              <a:rPr lang="en-US" smtClean="0"/>
              <a:t>www.edbodmer.com</a:t>
            </a:r>
          </a:p>
        </p:txBody>
      </p:sp>
      <p:sp>
        <p:nvSpPr>
          <p:cNvPr id="64518" name="Slide Number Placeholder 3"/>
          <p:cNvSpPr>
            <a:spLocks noGrp="1"/>
          </p:cNvSpPr>
          <p:nvPr>
            <p:ph type="sldNum" sz="quarter" idx="12"/>
          </p:nvPr>
        </p:nvSpPr>
        <p:spPr/>
        <p:txBody>
          <a:bodyPr/>
          <a:lstStyle/>
          <a:p>
            <a:pPr>
              <a:defRPr/>
            </a:pPr>
            <a:fld id="{440CEBBC-47E5-4503-9238-43D65667A19B}" type="slidenum">
              <a:rPr lang="en-US" smtClean="0"/>
              <a:pPr>
                <a:defRPr/>
              </a:pPr>
              <a:t>66</a:t>
            </a:fld>
            <a:endParaRPr lang="en-US"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p:txBody>
          <a:bodyPr/>
          <a:lstStyle/>
          <a:p>
            <a:r>
              <a:rPr lang="en-US" smtClean="0"/>
              <a:t>Application of Wind Shear</a:t>
            </a:r>
          </a:p>
        </p:txBody>
      </p:sp>
      <p:sp>
        <p:nvSpPr>
          <p:cNvPr id="99331" name="Rectangle 3"/>
          <p:cNvSpPr>
            <a:spLocks noGrp="1" noChangeArrowheads="1"/>
          </p:cNvSpPr>
          <p:nvPr>
            <p:ph type="body" idx="4294967295"/>
          </p:nvPr>
        </p:nvSpPr>
        <p:spPr/>
        <p:txBody>
          <a:bodyPr/>
          <a:lstStyle/>
          <a:p>
            <a:pPr>
              <a:lnSpc>
                <a:spcPct val="80000"/>
              </a:lnSpc>
            </a:pPr>
            <a:r>
              <a:rPr lang="en-US" smtClean="0"/>
              <a:t>Step 1: Tower Height/Anometer Height</a:t>
            </a:r>
          </a:p>
          <a:p>
            <a:pPr lvl="2">
              <a:lnSpc>
                <a:spcPct val="80000"/>
              </a:lnSpc>
            </a:pPr>
            <a:r>
              <a:rPr lang="en-US" smtClean="0"/>
              <a:t>Eg Anom. Height  40 meters</a:t>
            </a:r>
          </a:p>
          <a:p>
            <a:pPr lvl="2">
              <a:lnSpc>
                <a:spcPct val="80000"/>
              </a:lnSpc>
            </a:pPr>
            <a:r>
              <a:rPr lang="en-US" smtClean="0"/>
              <a:t>Tower Height	60 meters</a:t>
            </a:r>
          </a:p>
          <a:p>
            <a:pPr>
              <a:lnSpc>
                <a:spcPct val="80000"/>
              </a:lnSpc>
            </a:pPr>
            <a:r>
              <a:rPr lang="en-US" smtClean="0"/>
              <a:t>Step 2: Wind Speed at Anom. Height</a:t>
            </a:r>
          </a:p>
          <a:p>
            <a:pPr lvl="2">
              <a:lnSpc>
                <a:spcPct val="80000"/>
              </a:lnSpc>
            </a:pPr>
            <a:r>
              <a:rPr lang="en-US" smtClean="0"/>
              <a:t>6 Meters/Second</a:t>
            </a:r>
          </a:p>
          <a:p>
            <a:pPr>
              <a:lnSpc>
                <a:spcPct val="80000"/>
              </a:lnSpc>
            </a:pPr>
            <a:r>
              <a:rPr lang="en-US" smtClean="0"/>
              <a:t>Step 3: Adjusted Wind Speed from Shear Exponent</a:t>
            </a:r>
          </a:p>
          <a:p>
            <a:pPr lvl="2">
              <a:lnSpc>
                <a:spcPct val="80000"/>
              </a:lnSpc>
            </a:pPr>
            <a:r>
              <a:rPr lang="en-US" smtClean="0"/>
              <a:t>Assume Shear Exponent is .15</a:t>
            </a:r>
          </a:p>
          <a:p>
            <a:pPr lvl="2">
              <a:lnSpc>
                <a:spcPct val="80000"/>
              </a:lnSpc>
            </a:pPr>
            <a:r>
              <a:rPr lang="en-US" smtClean="0"/>
              <a:t>(60/40)^.15 = 1.5^.15 = 1.06</a:t>
            </a:r>
          </a:p>
          <a:p>
            <a:pPr lvl="2">
              <a:lnSpc>
                <a:spcPct val="80000"/>
              </a:lnSpc>
            </a:pPr>
            <a:r>
              <a:rPr lang="en-US" smtClean="0"/>
              <a:t>Adjusted Wind Speed: 6 x 1.06 = 6.84 Meters/Second</a:t>
            </a:r>
          </a:p>
          <a:p>
            <a:pPr lvl="2">
              <a:lnSpc>
                <a:spcPct val="80000"/>
              </a:lnSpc>
            </a:pPr>
            <a:endParaRPr lang="en-US" smtClean="0"/>
          </a:p>
          <a:p>
            <a:pPr lvl="2">
              <a:lnSpc>
                <a:spcPct val="80000"/>
              </a:lnSpc>
            </a:pPr>
            <a:endParaRPr lang="en-US" smtClean="0"/>
          </a:p>
          <a:p>
            <a:pPr>
              <a:lnSpc>
                <a:spcPct val="80000"/>
              </a:lnSpc>
            </a:pPr>
            <a:r>
              <a:rPr lang="en-US" smtClean="0"/>
              <a:t>	`</a:t>
            </a:r>
          </a:p>
        </p:txBody>
      </p:sp>
      <p:sp>
        <p:nvSpPr>
          <p:cNvPr id="65540" name="Date Placeholder 1"/>
          <p:cNvSpPr>
            <a:spLocks noGrp="1"/>
          </p:cNvSpPr>
          <p:nvPr>
            <p:ph type="dt" sz="quarter" idx="10"/>
          </p:nvPr>
        </p:nvSpPr>
        <p:spPr/>
        <p:txBody>
          <a:bodyPr/>
          <a:lstStyle/>
          <a:p>
            <a:pPr>
              <a:defRPr/>
            </a:pPr>
            <a:r>
              <a:rPr lang="en-US" smtClean="0"/>
              <a:t>9 September 2011</a:t>
            </a:r>
          </a:p>
        </p:txBody>
      </p:sp>
      <p:sp>
        <p:nvSpPr>
          <p:cNvPr id="65541" name="Footer Placeholder 2"/>
          <p:cNvSpPr>
            <a:spLocks noGrp="1"/>
          </p:cNvSpPr>
          <p:nvPr>
            <p:ph type="ftr" sz="quarter" idx="11"/>
          </p:nvPr>
        </p:nvSpPr>
        <p:spPr/>
        <p:txBody>
          <a:bodyPr/>
          <a:lstStyle/>
          <a:p>
            <a:pPr>
              <a:defRPr/>
            </a:pPr>
            <a:r>
              <a:rPr lang="en-US" smtClean="0"/>
              <a:t>www.edbodmer.com</a:t>
            </a:r>
          </a:p>
        </p:txBody>
      </p:sp>
      <p:sp>
        <p:nvSpPr>
          <p:cNvPr id="65542" name="Slide Number Placeholder 3"/>
          <p:cNvSpPr>
            <a:spLocks noGrp="1"/>
          </p:cNvSpPr>
          <p:nvPr>
            <p:ph type="sldNum" sz="quarter" idx="12"/>
          </p:nvPr>
        </p:nvSpPr>
        <p:spPr/>
        <p:txBody>
          <a:bodyPr/>
          <a:lstStyle/>
          <a:p>
            <a:pPr>
              <a:defRPr/>
            </a:pPr>
            <a:fld id="{37CEE393-EC15-4A18-9E33-613E21FE3ECE}" type="slidenum">
              <a:rPr lang="en-US" smtClean="0"/>
              <a:pPr>
                <a:defRPr/>
              </a:pPr>
              <a:t>67</a:t>
            </a:fld>
            <a:endParaRPr lang="en-US"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5"/>
          <p:cNvSpPr>
            <a:spLocks noGrp="1"/>
          </p:cNvSpPr>
          <p:nvPr>
            <p:ph type="title"/>
          </p:nvPr>
        </p:nvSpPr>
        <p:spPr/>
        <p:txBody>
          <a:bodyPr/>
          <a:lstStyle/>
          <a:p>
            <a:r>
              <a:rPr lang="en-US" smtClean="0"/>
              <a:t>Turbulence Intensity</a:t>
            </a:r>
            <a:endParaRPr lang="en-JM" smtClean="0"/>
          </a:p>
        </p:txBody>
      </p:sp>
      <p:sp>
        <p:nvSpPr>
          <p:cNvPr id="100355" name="Content Placeholder 6"/>
          <p:cNvSpPr>
            <a:spLocks noGrp="1"/>
          </p:cNvSpPr>
          <p:nvPr>
            <p:ph idx="1"/>
          </p:nvPr>
        </p:nvSpPr>
        <p:spPr/>
        <p:txBody>
          <a:bodyPr/>
          <a:lstStyle/>
          <a:p>
            <a:r>
              <a:rPr lang="en-US" sz="1600" smtClean="0"/>
              <a:t>Turbulence intensity: Wind turbulence is the rapid disturbances or irregularities in the wind speed, direction, and vertical component. It is an important site characteristic, because high turbulence levels may decrease power output and cause extreme loading on wind turbine components. The most common indicator of turbulence for siting purposes is the standard deviation (ó) of wind speed.</a:t>
            </a:r>
          </a:p>
          <a:p>
            <a:endParaRPr lang="en-US" sz="1600" smtClean="0"/>
          </a:p>
          <a:p>
            <a:r>
              <a:rPr lang="en-US" sz="1600" smtClean="0"/>
              <a:t>Normalizing this value with the mean wind speed gives the turbulence intensity (TI). This value allows for an overall assessment of a site’s turbulence. TI is a relative indicator of turbulence with low levels indicated by values less than or equal to 0.10, moderate levels to 0.25, and high levels greater than 0.25.</a:t>
            </a:r>
          </a:p>
          <a:p>
            <a:pPr lvl="1"/>
            <a:r>
              <a:rPr lang="en-US" sz="1200" smtClean="0"/>
              <a:t>TI is defined as</a:t>
            </a:r>
          </a:p>
          <a:p>
            <a:endParaRPr lang="en-US" sz="1600" smtClean="0"/>
          </a:p>
          <a:p>
            <a:pPr lvl="1"/>
            <a:r>
              <a:rPr lang="en-US" sz="1200" smtClean="0"/>
              <a:t>TI = ó/ V</a:t>
            </a:r>
          </a:p>
          <a:p>
            <a:pPr lvl="1"/>
            <a:r>
              <a:rPr lang="en-US" sz="1200" smtClean="0"/>
              <a:t>where</a:t>
            </a:r>
          </a:p>
          <a:p>
            <a:pPr lvl="1"/>
            <a:r>
              <a:rPr lang="en-US" sz="1200" smtClean="0"/>
              <a:t>ó = the standard deviation of wind speed; and</a:t>
            </a:r>
          </a:p>
          <a:p>
            <a:pPr lvl="1"/>
            <a:r>
              <a:rPr lang="en-US" sz="1200" smtClean="0"/>
              <a:t>V = the mean wind speed.</a:t>
            </a:r>
            <a:endParaRPr lang="en-JM" sz="1200" smtClean="0"/>
          </a:p>
        </p:txBody>
      </p:sp>
      <p:sp>
        <p:nvSpPr>
          <p:cNvPr id="66564" name="Date Placeholder 2"/>
          <p:cNvSpPr>
            <a:spLocks noGrp="1"/>
          </p:cNvSpPr>
          <p:nvPr>
            <p:ph type="dt" sz="quarter" idx="10"/>
          </p:nvPr>
        </p:nvSpPr>
        <p:spPr/>
        <p:txBody>
          <a:bodyPr/>
          <a:lstStyle/>
          <a:p>
            <a:pPr>
              <a:defRPr/>
            </a:pPr>
            <a:r>
              <a:rPr lang="en-US" smtClean="0"/>
              <a:t>9 September 2011</a:t>
            </a:r>
          </a:p>
        </p:txBody>
      </p:sp>
      <p:sp>
        <p:nvSpPr>
          <p:cNvPr id="66565" name="Footer Placeholder 3"/>
          <p:cNvSpPr>
            <a:spLocks noGrp="1"/>
          </p:cNvSpPr>
          <p:nvPr>
            <p:ph type="ftr" sz="quarter" idx="11"/>
          </p:nvPr>
        </p:nvSpPr>
        <p:spPr/>
        <p:txBody>
          <a:bodyPr/>
          <a:lstStyle/>
          <a:p>
            <a:pPr>
              <a:defRPr/>
            </a:pPr>
            <a:r>
              <a:rPr lang="en-US" smtClean="0"/>
              <a:t>www.edbodmer.com</a:t>
            </a:r>
          </a:p>
        </p:txBody>
      </p:sp>
      <p:sp>
        <p:nvSpPr>
          <p:cNvPr id="66566" name="Slide Number Placeholder 4"/>
          <p:cNvSpPr>
            <a:spLocks noGrp="1"/>
          </p:cNvSpPr>
          <p:nvPr>
            <p:ph type="sldNum" sz="quarter" idx="12"/>
          </p:nvPr>
        </p:nvSpPr>
        <p:spPr/>
        <p:txBody>
          <a:bodyPr/>
          <a:lstStyle/>
          <a:p>
            <a:pPr>
              <a:defRPr/>
            </a:pPr>
            <a:fld id="{FD4B9587-7305-446A-9028-F2A22C4FC167}" type="slidenum">
              <a:rPr lang="en-US" smtClean="0"/>
              <a:pPr>
                <a:defRPr/>
              </a:pPr>
              <a:t>68</a:t>
            </a:fld>
            <a:endParaRPr lang="en-US"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smtClean="0"/>
              <a:t>Power Curves and Turbulence Intensity</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67068723-59BF-4F00-8687-04BD763057F4}" type="slidenum">
              <a:rPr lang="en-US" smtClean="0"/>
              <a:pPr>
                <a:defRPr/>
              </a:pPr>
              <a:t>69</a:t>
            </a:fld>
            <a:endParaRPr lang="en-US" dirty="0"/>
          </a:p>
        </p:txBody>
      </p:sp>
      <p:pic>
        <p:nvPicPr>
          <p:cNvPr id="101382" name="Picture 2"/>
          <p:cNvPicPr>
            <a:picLocks noGrp="1" noChangeAspect="1" noChangeArrowheads="1"/>
          </p:cNvPicPr>
          <p:nvPr>
            <p:ph idx="1"/>
          </p:nvPr>
        </p:nvPicPr>
        <p:blipFill>
          <a:blip r:embed="rId2" cstate="print"/>
          <a:srcRect/>
          <a:stretch>
            <a:fillRect/>
          </a:stretch>
        </p:blipFill>
        <p:spPr>
          <a:xfrm>
            <a:off x="1685925" y="1709738"/>
            <a:ext cx="5772150" cy="4305300"/>
          </a:xfr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t>Sources of Wind Data</a:t>
            </a:r>
          </a:p>
        </p:txBody>
      </p:sp>
      <p:sp>
        <p:nvSpPr>
          <p:cNvPr id="37891" name="Content Placeholder 2"/>
          <p:cNvSpPr>
            <a:spLocks noGrp="1"/>
          </p:cNvSpPr>
          <p:nvPr>
            <p:ph idx="1"/>
          </p:nvPr>
        </p:nvSpPr>
        <p:spPr/>
        <p:txBody>
          <a:bodyPr/>
          <a:lstStyle/>
          <a:p>
            <a:pPr eaLnBrk="1" hangingPunct="1">
              <a:lnSpc>
                <a:spcPct val="80000"/>
              </a:lnSpc>
            </a:pPr>
            <a:r>
              <a:rPr lang="en-US" sz="1600" smtClean="0">
                <a:hlinkClick r:id="rId2"/>
              </a:rPr>
              <a:t>www.knmi.nl</a:t>
            </a:r>
            <a:endParaRPr lang="en-US" sz="1600" smtClean="0"/>
          </a:p>
          <a:p>
            <a:pPr eaLnBrk="1" hangingPunct="1">
              <a:lnSpc>
                <a:spcPct val="80000"/>
              </a:lnSpc>
            </a:pPr>
            <a:r>
              <a:rPr lang="en-US" sz="1600" smtClean="0">
                <a:hlinkClick r:id="rId3"/>
              </a:rPr>
              <a:t>http://www.kma.go.kr/kor/weather/climate/climate_03_01.jsp?a=0&amp;b=20&amp;c=1&amp;pop=temp_avg_135-2004.htm</a:t>
            </a:r>
            <a:endParaRPr lang="en-US" sz="1600" smtClean="0"/>
          </a:p>
          <a:p>
            <a:pPr eaLnBrk="1" hangingPunct="1">
              <a:lnSpc>
                <a:spcPct val="80000"/>
              </a:lnSpc>
            </a:pPr>
            <a:r>
              <a:rPr lang="en-US" sz="1600" smtClean="0">
                <a:hlinkClick r:id="rId4"/>
              </a:rPr>
              <a:t>http://www.knmi.nl/samenw/hydra</a:t>
            </a:r>
            <a:endParaRPr lang="en-US" sz="1600" smtClean="0"/>
          </a:p>
          <a:p>
            <a:pPr eaLnBrk="1" hangingPunct="1">
              <a:lnSpc>
                <a:spcPct val="80000"/>
              </a:lnSpc>
            </a:pPr>
            <a:r>
              <a:rPr lang="en-US" sz="1600" smtClean="0">
                <a:hlinkClick r:id="rId5"/>
              </a:rPr>
              <a:t>http://www.ndbc.noaa.gov/station_history.phtml?station=41018</a:t>
            </a:r>
            <a:endParaRPr lang="en-US" sz="1600" smtClean="0"/>
          </a:p>
          <a:p>
            <a:pPr eaLnBrk="1" hangingPunct="1">
              <a:lnSpc>
                <a:spcPct val="80000"/>
              </a:lnSpc>
            </a:pPr>
            <a:r>
              <a:rPr lang="en-US" sz="1600" smtClean="0">
                <a:hlinkClick r:id="rId6"/>
              </a:rPr>
              <a:t>http://www.ndbc.noaa.gov/station</a:t>
            </a:r>
            <a:endParaRPr lang="en-US" sz="1600" smtClean="0"/>
          </a:p>
          <a:p>
            <a:pPr eaLnBrk="1" hangingPunct="1">
              <a:lnSpc>
                <a:spcPct val="80000"/>
              </a:lnSpc>
            </a:pPr>
            <a:r>
              <a:rPr lang="en-US" sz="1600" smtClean="0">
                <a:hlinkClick r:id="rId7"/>
              </a:rPr>
              <a:t>http://lwf.ncdc.noaa.gov/oa/ncdc.html</a:t>
            </a:r>
            <a:endParaRPr lang="en-US" sz="1600" smtClean="0"/>
          </a:p>
          <a:p>
            <a:r>
              <a:rPr lang="en-US" sz="1600" smtClean="0"/>
              <a:t>IWET Windindex, Betreiber-Datenbasis,</a:t>
            </a:r>
          </a:p>
          <a:p>
            <a:r>
              <a:rPr lang="en-US" sz="1600" smtClean="0">
                <a:hlinkClick r:id="rId8"/>
              </a:rPr>
              <a:t>http://www.btrdb.de/btrdb/default.htm</a:t>
            </a:r>
            <a:r>
              <a:rPr lang="en-US" sz="1600" smtClean="0"/>
              <a:t>.</a:t>
            </a:r>
          </a:p>
          <a:p>
            <a:r>
              <a:rPr lang="en-US" sz="1600" smtClean="0"/>
              <a:t>Danish Wind Index, Vindstat,</a:t>
            </a:r>
          </a:p>
          <a:p>
            <a:r>
              <a:rPr lang="en-US" sz="1600" smtClean="0">
                <a:hlinkClick r:id="rId9"/>
              </a:rPr>
              <a:t>http://www.vindstat.dk/Excel_ark/Vindindeks.xls</a:t>
            </a:r>
            <a:r>
              <a:rPr lang="en-US" sz="1600" smtClean="0"/>
              <a:t>.</a:t>
            </a:r>
          </a:p>
          <a:p>
            <a:r>
              <a:rPr lang="en-US" sz="1600" smtClean="0"/>
              <a:t>Netherlands Wind Index, Wind Service Holland,</a:t>
            </a:r>
          </a:p>
          <a:p>
            <a:r>
              <a:rPr lang="en-US" sz="1600" smtClean="0">
                <a:hlinkClick r:id="rId10"/>
              </a:rPr>
              <a:t>http://home01.wxs.nl/~windsh/windexen.html</a:t>
            </a:r>
            <a:r>
              <a:rPr lang="en-US" sz="1600" smtClean="0"/>
              <a:t>.</a:t>
            </a:r>
          </a:p>
          <a:p>
            <a:r>
              <a:rPr lang="en-US" sz="1600" smtClean="0"/>
              <a:t>University of East Anglia Climatic Research Unit,</a:t>
            </a:r>
          </a:p>
          <a:p>
            <a:r>
              <a:rPr lang="en-US" sz="1600" smtClean="0"/>
              <a:t>Jenkinson Lamb weather types,</a:t>
            </a:r>
          </a:p>
          <a:p>
            <a:r>
              <a:rPr lang="en-US" sz="1600" smtClean="0"/>
              <a:t>http://www.cru.uea.ac.uk/cru/data/lwt.htm.</a:t>
            </a:r>
          </a:p>
        </p:txBody>
      </p:sp>
      <p:sp>
        <p:nvSpPr>
          <p:cNvPr id="11268" name="Date Placeholder 3"/>
          <p:cNvSpPr>
            <a:spLocks noGrp="1"/>
          </p:cNvSpPr>
          <p:nvPr>
            <p:ph type="dt" sz="quarter" idx="10"/>
          </p:nvPr>
        </p:nvSpPr>
        <p:spPr/>
        <p:txBody>
          <a:bodyPr/>
          <a:lstStyle/>
          <a:p>
            <a:pPr>
              <a:defRPr/>
            </a:pPr>
            <a:r>
              <a:rPr lang="en-US" smtClean="0"/>
              <a:t>9 September 2011</a:t>
            </a:r>
          </a:p>
        </p:txBody>
      </p:sp>
      <p:sp>
        <p:nvSpPr>
          <p:cNvPr id="11269" name="Footer Placeholder 4"/>
          <p:cNvSpPr>
            <a:spLocks noGrp="1"/>
          </p:cNvSpPr>
          <p:nvPr>
            <p:ph type="ftr" sz="quarter" idx="11"/>
          </p:nvPr>
        </p:nvSpPr>
        <p:spPr/>
        <p:txBody>
          <a:bodyPr/>
          <a:lstStyle/>
          <a:p>
            <a:pPr>
              <a:defRPr/>
            </a:pPr>
            <a:r>
              <a:rPr lang="en-US" smtClean="0"/>
              <a:t>www.edbodmer.com</a:t>
            </a:r>
          </a:p>
        </p:txBody>
      </p:sp>
      <p:sp>
        <p:nvSpPr>
          <p:cNvPr id="11270" name="Slide Number Placeholder 5"/>
          <p:cNvSpPr>
            <a:spLocks noGrp="1"/>
          </p:cNvSpPr>
          <p:nvPr>
            <p:ph type="sldNum" sz="quarter" idx="12"/>
          </p:nvPr>
        </p:nvSpPr>
        <p:spPr/>
        <p:txBody>
          <a:bodyPr/>
          <a:lstStyle/>
          <a:p>
            <a:pPr>
              <a:defRPr/>
            </a:pPr>
            <a:fld id="{57946BE6-E3DB-44C0-9EC4-A600272E5910}" type="slidenum">
              <a:rPr lang="en-US" smtClean="0"/>
              <a:pPr>
                <a:defRPr/>
              </a:pPr>
              <a:t>7</a:t>
            </a:fld>
            <a:endParaRPr 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smtClean="0"/>
              <a:t>Wind Density</a:t>
            </a:r>
            <a:endParaRPr lang="en-JM" smtClean="0"/>
          </a:p>
        </p:txBody>
      </p:sp>
      <p:sp>
        <p:nvSpPr>
          <p:cNvPr id="102403" name="Content Placeholder 2"/>
          <p:cNvSpPr>
            <a:spLocks noGrp="1"/>
          </p:cNvSpPr>
          <p:nvPr>
            <p:ph idx="1"/>
          </p:nvPr>
        </p:nvSpPr>
        <p:spPr/>
        <p:txBody>
          <a:bodyPr/>
          <a:lstStyle/>
          <a:p>
            <a:r>
              <a:rPr lang="en-US" smtClean="0"/>
              <a:t>Wind power density (WPD) is a truer indication of a site’s wind energy potential than wind speed alone. Its value combines the effect of a site’s wind speed distribution and its dependence on air density and wind speed. WPD is defined as the wind power available per unit area swept by the turbine blades.</a:t>
            </a:r>
          </a:p>
          <a:p>
            <a:r>
              <a:rPr lang="en-US" smtClean="0"/>
              <a:t>The air density term in the WPD must be calculated. It depends on temperature and pressure (thus altitude) and can vary 10% to 15% seasonally.</a:t>
            </a:r>
            <a:endParaRPr lang="en-JM" smtClean="0"/>
          </a:p>
        </p:txBody>
      </p:sp>
      <p:sp>
        <p:nvSpPr>
          <p:cNvPr id="67588" name="Date Placeholder 3"/>
          <p:cNvSpPr>
            <a:spLocks noGrp="1"/>
          </p:cNvSpPr>
          <p:nvPr>
            <p:ph type="dt" sz="quarter" idx="10"/>
          </p:nvPr>
        </p:nvSpPr>
        <p:spPr/>
        <p:txBody>
          <a:bodyPr/>
          <a:lstStyle/>
          <a:p>
            <a:pPr>
              <a:defRPr/>
            </a:pPr>
            <a:r>
              <a:rPr lang="en-US" smtClean="0"/>
              <a:t>9 September 2011</a:t>
            </a:r>
          </a:p>
        </p:txBody>
      </p:sp>
      <p:sp>
        <p:nvSpPr>
          <p:cNvPr id="67589" name="Footer Placeholder 4"/>
          <p:cNvSpPr>
            <a:spLocks noGrp="1"/>
          </p:cNvSpPr>
          <p:nvPr>
            <p:ph type="ftr" sz="quarter" idx="11"/>
          </p:nvPr>
        </p:nvSpPr>
        <p:spPr/>
        <p:txBody>
          <a:bodyPr/>
          <a:lstStyle/>
          <a:p>
            <a:pPr>
              <a:defRPr/>
            </a:pPr>
            <a:r>
              <a:rPr lang="en-US" smtClean="0"/>
              <a:t>www.edbodmer.com</a:t>
            </a:r>
          </a:p>
        </p:txBody>
      </p:sp>
      <p:sp>
        <p:nvSpPr>
          <p:cNvPr id="67590" name="Slide Number Placeholder 5"/>
          <p:cNvSpPr>
            <a:spLocks noGrp="1"/>
          </p:cNvSpPr>
          <p:nvPr>
            <p:ph type="sldNum" sz="quarter" idx="12"/>
          </p:nvPr>
        </p:nvSpPr>
        <p:spPr/>
        <p:txBody>
          <a:bodyPr/>
          <a:lstStyle/>
          <a:p>
            <a:pPr>
              <a:defRPr/>
            </a:pPr>
            <a:fld id="{EE5D1CCC-3C49-4F1A-B881-53E6492BB240}" type="slidenum">
              <a:rPr lang="en-US" smtClean="0"/>
              <a:pPr>
                <a:defRPr/>
              </a:pPr>
              <a:t>70</a:t>
            </a:fld>
            <a:endParaRPr lang="en-US"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smtClean="0"/>
              <a:t>Illustration of Effect of Wind Density on Power Analysis</a:t>
            </a:r>
            <a:endParaRPr lang="en-JM" smtClean="0"/>
          </a:p>
        </p:txBody>
      </p:sp>
      <p:sp>
        <p:nvSpPr>
          <p:cNvPr id="68611" name="Date Placeholder 3"/>
          <p:cNvSpPr>
            <a:spLocks noGrp="1"/>
          </p:cNvSpPr>
          <p:nvPr>
            <p:ph type="dt" sz="quarter" idx="10"/>
          </p:nvPr>
        </p:nvSpPr>
        <p:spPr/>
        <p:txBody>
          <a:bodyPr/>
          <a:lstStyle/>
          <a:p>
            <a:pPr>
              <a:defRPr/>
            </a:pPr>
            <a:r>
              <a:rPr lang="en-US" smtClean="0"/>
              <a:t>9 September 2011</a:t>
            </a:r>
          </a:p>
        </p:txBody>
      </p:sp>
      <p:sp>
        <p:nvSpPr>
          <p:cNvPr id="68612" name="Footer Placeholder 4"/>
          <p:cNvSpPr>
            <a:spLocks noGrp="1"/>
          </p:cNvSpPr>
          <p:nvPr>
            <p:ph type="ftr" sz="quarter" idx="11"/>
          </p:nvPr>
        </p:nvSpPr>
        <p:spPr/>
        <p:txBody>
          <a:bodyPr/>
          <a:lstStyle/>
          <a:p>
            <a:pPr>
              <a:defRPr/>
            </a:pPr>
            <a:r>
              <a:rPr lang="en-US" smtClean="0"/>
              <a:t>www.edbodmer.com</a:t>
            </a:r>
          </a:p>
        </p:txBody>
      </p:sp>
      <p:sp>
        <p:nvSpPr>
          <p:cNvPr id="68613" name="Slide Number Placeholder 5"/>
          <p:cNvSpPr>
            <a:spLocks noGrp="1"/>
          </p:cNvSpPr>
          <p:nvPr>
            <p:ph type="sldNum" sz="quarter" idx="12"/>
          </p:nvPr>
        </p:nvSpPr>
        <p:spPr/>
        <p:txBody>
          <a:bodyPr/>
          <a:lstStyle/>
          <a:p>
            <a:pPr>
              <a:defRPr/>
            </a:pPr>
            <a:fld id="{AB8D43FA-A23F-4FF5-A7A7-5D058B1DBD69}" type="slidenum">
              <a:rPr lang="en-US" smtClean="0"/>
              <a:pPr>
                <a:defRPr/>
              </a:pPr>
              <a:t>71</a:t>
            </a:fld>
            <a:endParaRPr lang="en-US" smtClean="0"/>
          </a:p>
        </p:txBody>
      </p:sp>
      <p:pic>
        <p:nvPicPr>
          <p:cNvPr id="103430" name="Picture 5"/>
          <p:cNvPicPr>
            <a:picLocks noGrp="1" noChangeAspect="1" noChangeArrowheads="1"/>
          </p:cNvPicPr>
          <p:nvPr>
            <p:ph idx="1"/>
          </p:nvPr>
        </p:nvPicPr>
        <p:blipFill>
          <a:blip r:embed="rId2" cstate="print"/>
          <a:srcRect/>
          <a:stretch>
            <a:fillRect/>
          </a:stretch>
        </p:blipFill>
        <p:spPr>
          <a:xfrm>
            <a:off x="1898650" y="1600200"/>
            <a:ext cx="5346700" cy="4525963"/>
          </a:xfrm>
        </p:spPr>
      </p:pic>
      <p:sp>
        <p:nvSpPr>
          <p:cNvPr id="103431" name="TextBox 6"/>
          <p:cNvSpPr txBox="1">
            <a:spLocks noChangeArrowheads="1"/>
          </p:cNvSpPr>
          <p:nvPr/>
        </p:nvSpPr>
        <p:spPr bwMode="auto">
          <a:xfrm>
            <a:off x="381000" y="2514600"/>
            <a:ext cx="1295400" cy="1816100"/>
          </a:xfrm>
          <a:prstGeom prst="rect">
            <a:avLst/>
          </a:prstGeom>
          <a:solidFill>
            <a:srgbClr val="FFFF00"/>
          </a:solidFill>
          <a:ln w="9525">
            <a:noFill/>
            <a:miter lim="800000"/>
            <a:headEnd/>
            <a:tailEnd/>
          </a:ln>
        </p:spPr>
        <p:txBody>
          <a:bodyPr>
            <a:spAutoFit/>
          </a:bodyPr>
          <a:lstStyle/>
          <a:p>
            <a:r>
              <a:rPr lang="en-US" sz="1400"/>
              <a:t>Difference between wind speed un-adjusted for density and wind speed adjusted for density</a:t>
            </a:r>
            <a:endParaRPr lang="en-JM" sz="1400"/>
          </a:p>
        </p:txBody>
      </p:sp>
      <p:cxnSp>
        <p:nvCxnSpPr>
          <p:cNvPr id="9" name="Straight Arrow Connector 8"/>
          <p:cNvCxnSpPr/>
          <p:nvPr/>
        </p:nvCxnSpPr>
        <p:spPr>
          <a:xfrm flipV="1">
            <a:off x="1752600" y="2895600"/>
            <a:ext cx="1447800" cy="527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752600" y="3422650"/>
            <a:ext cx="1600200" cy="6159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r>
              <a:rPr lang="en-US" smtClean="0"/>
              <a:t>Alternative Use of Weibull</a:t>
            </a:r>
          </a:p>
        </p:txBody>
      </p:sp>
      <p:sp>
        <p:nvSpPr>
          <p:cNvPr id="104451" name="Content Placeholder 4"/>
          <p:cNvSpPr>
            <a:spLocks noGrp="1"/>
          </p:cNvSpPr>
          <p:nvPr>
            <p:ph idx="1"/>
          </p:nvPr>
        </p:nvSpPr>
        <p:spPr/>
        <p:txBody>
          <a:bodyPr/>
          <a:lstStyle/>
          <a:p>
            <a:r>
              <a:rPr lang="en-US" smtClean="0"/>
              <a:t>Required Inputs in Illustrative File</a:t>
            </a:r>
          </a:p>
        </p:txBody>
      </p:sp>
      <p:pic>
        <p:nvPicPr>
          <p:cNvPr id="104452" name="Picture 3"/>
          <p:cNvPicPr>
            <a:picLocks noChangeAspect="1" noChangeArrowheads="1"/>
          </p:cNvPicPr>
          <p:nvPr/>
        </p:nvPicPr>
        <p:blipFill>
          <a:blip r:embed="rId2" cstate="print"/>
          <a:srcRect/>
          <a:stretch>
            <a:fillRect/>
          </a:stretch>
        </p:blipFill>
        <p:spPr bwMode="auto">
          <a:xfrm>
            <a:off x="1752600" y="2819400"/>
            <a:ext cx="5616575" cy="2814638"/>
          </a:xfrm>
          <a:prstGeom prst="rect">
            <a:avLst/>
          </a:prstGeom>
          <a:noFill/>
          <a:ln w="9525">
            <a:noFill/>
            <a:miter lim="800000"/>
            <a:headEnd/>
            <a:tailEnd/>
          </a:ln>
        </p:spPr>
      </p:pic>
      <p:sp>
        <p:nvSpPr>
          <p:cNvPr id="69637" name="Date Placeholder 1"/>
          <p:cNvSpPr>
            <a:spLocks noGrp="1"/>
          </p:cNvSpPr>
          <p:nvPr>
            <p:ph type="dt" sz="quarter" idx="10"/>
          </p:nvPr>
        </p:nvSpPr>
        <p:spPr/>
        <p:txBody>
          <a:bodyPr/>
          <a:lstStyle/>
          <a:p>
            <a:pPr>
              <a:defRPr/>
            </a:pPr>
            <a:r>
              <a:rPr lang="en-US" smtClean="0"/>
              <a:t>9 September 2011</a:t>
            </a:r>
          </a:p>
        </p:txBody>
      </p:sp>
      <p:sp>
        <p:nvSpPr>
          <p:cNvPr id="69638" name="Footer Placeholder 2"/>
          <p:cNvSpPr>
            <a:spLocks noGrp="1"/>
          </p:cNvSpPr>
          <p:nvPr>
            <p:ph type="ftr" sz="quarter" idx="11"/>
          </p:nvPr>
        </p:nvSpPr>
        <p:spPr/>
        <p:txBody>
          <a:bodyPr/>
          <a:lstStyle/>
          <a:p>
            <a:pPr>
              <a:defRPr/>
            </a:pPr>
            <a:r>
              <a:rPr lang="en-US" smtClean="0"/>
              <a:t>www.edbodmer.com</a:t>
            </a:r>
          </a:p>
        </p:txBody>
      </p:sp>
      <p:sp>
        <p:nvSpPr>
          <p:cNvPr id="69639" name="Slide Number Placeholder 3"/>
          <p:cNvSpPr>
            <a:spLocks noGrp="1"/>
          </p:cNvSpPr>
          <p:nvPr>
            <p:ph type="sldNum" sz="quarter" idx="12"/>
          </p:nvPr>
        </p:nvSpPr>
        <p:spPr/>
        <p:txBody>
          <a:bodyPr/>
          <a:lstStyle/>
          <a:p>
            <a:pPr>
              <a:defRPr/>
            </a:pPr>
            <a:fld id="{0268BB60-1FA2-4CE5-A175-A365A6D8C5D9}" type="slidenum">
              <a:rPr lang="en-US" smtClean="0"/>
              <a:pPr>
                <a:defRPr/>
              </a:pPr>
              <a:t>72</a:t>
            </a:fld>
            <a:endParaRPr lang="en-US"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US" smtClean="0"/>
              <a:t>Preliminary Calculations</a:t>
            </a:r>
          </a:p>
        </p:txBody>
      </p:sp>
      <p:sp>
        <p:nvSpPr>
          <p:cNvPr id="105475" name="Content Placeholder 2"/>
          <p:cNvSpPr>
            <a:spLocks noGrp="1"/>
          </p:cNvSpPr>
          <p:nvPr>
            <p:ph idx="1"/>
          </p:nvPr>
        </p:nvSpPr>
        <p:spPr>
          <a:xfrm>
            <a:off x="457200" y="1524000"/>
            <a:ext cx="8229600" cy="4525963"/>
          </a:xfrm>
        </p:spPr>
        <p:txBody>
          <a:bodyPr/>
          <a:lstStyle/>
          <a:p>
            <a:r>
              <a:rPr lang="en-US" smtClean="0"/>
              <a:t>This shows some calculations that are necessary</a:t>
            </a:r>
          </a:p>
          <a:p>
            <a:endParaRPr lang="en-US" smtClean="0"/>
          </a:p>
        </p:txBody>
      </p:sp>
      <p:pic>
        <p:nvPicPr>
          <p:cNvPr id="105476" name="Picture 3"/>
          <p:cNvPicPr>
            <a:picLocks noChangeAspect="1" noChangeArrowheads="1"/>
          </p:cNvPicPr>
          <p:nvPr/>
        </p:nvPicPr>
        <p:blipFill>
          <a:blip r:embed="rId2" cstate="print"/>
          <a:srcRect/>
          <a:stretch>
            <a:fillRect/>
          </a:stretch>
        </p:blipFill>
        <p:spPr bwMode="auto">
          <a:xfrm>
            <a:off x="304800" y="2971800"/>
            <a:ext cx="8610600" cy="2001838"/>
          </a:xfrm>
          <a:prstGeom prst="rect">
            <a:avLst/>
          </a:prstGeom>
          <a:noFill/>
          <a:ln w="9525">
            <a:noFill/>
            <a:miter lim="800000"/>
            <a:headEnd/>
            <a:tailEnd/>
          </a:ln>
        </p:spPr>
      </p:pic>
      <p:sp>
        <p:nvSpPr>
          <p:cNvPr id="70661" name="Date Placeholder 1"/>
          <p:cNvSpPr>
            <a:spLocks noGrp="1"/>
          </p:cNvSpPr>
          <p:nvPr>
            <p:ph type="dt" sz="quarter" idx="10"/>
          </p:nvPr>
        </p:nvSpPr>
        <p:spPr/>
        <p:txBody>
          <a:bodyPr/>
          <a:lstStyle/>
          <a:p>
            <a:pPr>
              <a:defRPr/>
            </a:pPr>
            <a:r>
              <a:rPr lang="en-US" smtClean="0"/>
              <a:t>9 September 2011</a:t>
            </a:r>
          </a:p>
        </p:txBody>
      </p:sp>
      <p:sp>
        <p:nvSpPr>
          <p:cNvPr id="70662" name="Footer Placeholder 2"/>
          <p:cNvSpPr>
            <a:spLocks noGrp="1"/>
          </p:cNvSpPr>
          <p:nvPr>
            <p:ph type="ftr" sz="quarter" idx="11"/>
          </p:nvPr>
        </p:nvSpPr>
        <p:spPr/>
        <p:txBody>
          <a:bodyPr/>
          <a:lstStyle/>
          <a:p>
            <a:pPr>
              <a:defRPr/>
            </a:pPr>
            <a:r>
              <a:rPr lang="en-US" smtClean="0"/>
              <a:t>www.edbodmer.com</a:t>
            </a:r>
          </a:p>
        </p:txBody>
      </p:sp>
      <p:sp>
        <p:nvSpPr>
          <p:cNvPr id="70663" name="Slide Number Placeholder 3"/>
          <p:cNvSpPr>
            <a:spLocks noGrp="1"/>
          </p:cNvSpPr>
          <p:nvPr>
            <p:ph type="sldNum" sz="quarter" idx="12"/>
          </p:nvPr>
        </p:nvSpPr>
        <p:spPr/>
        <p:txBody>
          <a:bodyPr/>
          <a:lstStyle/>
          <a:p>
            <a:pPr>
              <a:defRPr/>
            </a:pPr>
            <a:fld id="{AFA03B39-5AFF-4149-8205-73B018BE151A}" type="slidenum">
              <a:rPr lang="en-US" smtClean="0"/>
              <a:pPr>
                <a:defRPr/>
              </a:pPr>
              <a:t>73</a:t>
            </a:fld>
            <a:endParaRPr lang="en-US"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4"/>
          <p:cNvSpPr>
            <a:spLocks noGrp="1"/>
          </p:cNvSpPr>
          <p:nvPr>
            <p:ph type="title"/>
          </p:nvPr>
        </p:nvSpPr>
        <p:spPr/>
        <p:txBody>
          <a:bodyPr/>
          <a:lstStyle/>
          <a:p>
            <a:r>
              <a:rPr lang="en-US" smtClean="0"/>
              <a:t>Power Curve Adjusted for Wind Density and Other Factors</a:t>
            </a:r>
          </a:p>
        </p:txBody>
      </p:sp>
      <p:pic>
        <p:nvPicPr>
          <p:cNvPr id="106499" name="Picture 2"/>
          <p:cNvPicPr>
            <a:picLocks noChangeAspect="1" noChangeArrowheads="1"/>
          </p:cNvPicPr>
          <p:nvPr/>
        </p:nvPicPr>
        <p:blipFill>
          <a:blip r:embed="rId2" cstate="print"/>
          <a:srcRect/>
          <a:stretch>
            <a:fillRect/>
          </a:stretch>
        </p:blipFill>
        <p:spPr bwMode="auto">
          <a:xfrm>
            <a:off x="1371600" y="1676400"/>
            <a:ext cx="6019800" cy="4378325"/>
          </a:xfrm>
          <a:prstGeom prst="rect">
            <a:avLst/>
          </a:prstGeom>
          <a:noFill/>
          <a:ln w="9525">
            <a:noFill/>
            <a:miter lim="800000"/>
            <a:headEnd/>
            <a:tailEnd/>
          </a:ln>
        </p:spPr>
      </p:pic>
      <p:sp>
        <p:nvSpPr>
          <p:cNvPr id="71684" name="Date Placeholder 1"/>
          <p:cNvSpPr>
            <a:spLocks noGrp="1"/>
          </p:cNvSpPr>
          <p:nvPr>
            <p:ph type="dt" sz="quarter" idx="10"/>
          </p:nvPr>
        </p:nvSpPr>
        <p:spPr/>
        <p:txBody>
          <a:bodyPr/>
          <a:lstStyle/>
          <a:p>
            <a:pPr>
              <a:defRPr/>
            </a:pPr>
            <a:r>
              <a:rPr lang="en-US" smtClean="0"/>
              <a:t>9 September 2011</a:t>
            </a:r>
          </a:p>
        </p:txBody>
      </p:sp>
      <p:sp>
        <p:nvSpPr>
          <p:cNvPr id="71685" name="Footer Placeholder 2"/>
          <p:cNvSpPr>
            <a:spLocks noGrp="1"/>
          </p:cNvSpPr>
          <p:nvPr>
            <p:ph type="ftr" sz="quarter" idx="11"/>
          </p:nvPr>
        </p:nvSpPr>
        <p:spPr/>
        <p:txBody>
          <a:bodyPr/>
          <a:lstStyle/>
          <a:p>
            <a:pPr>
              <a:defRPr/>
            </a:pPr>
            <a:r>
              <a:rPr lang="en-US" smtClean="0"/>
              <a:t>www.edbodmer.com</a:t>
            </a:r>
          </a:p>
        </p:txBody>
      </p:sp>
      <p:sp>
        <p:nvSpPr>
          <p:cNvPr id="71686" name="Slide Number Placeholder 3"/>
          <p:cNvSpPr>
            <a:spLocks noGrp="1"/>
          </p:cNvSpPr>
          <p:nvPr>
            <p:ph type="sldNum" sz="quarter" idx="12"/>
          </p:nvPr>
        </p:nvSpPr>
        <p:spPr/>
        <p:txBody>
          <a:bodyPr/>
          <a:lstStyle/>
          <a:p>
            <a:pPr>
              <a:defRPr/>
            </a:pPr>
            <a:fld id="{850A1566-D021-4CD0-899A-98A3D79922DC}" type="slidenum">
              <a:rPr lang="en-US" smtClean="0"/>
              <a:pPr>
                <a:defRPr/>
              </a:pPr>
              <a:t>74</a:t>
            </a:fld>
            <a:endParaRPr lang="en-US"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r>
              <a:rPr lang="en-US" smtClean="0"/>
              <a:t>Accuracy of Power Curves and Estimation of Uncertainty</a:t>
            </a:r>
          </a:p>
        </p:txBody>
      </p:sp>
      <p:sp>
        <p:nvSpPr>
          <p:cNvPr id="107523" name="Content Placeholder 2"/>
          <p:cNvSpPr>
            <a:spLocks noGrp="1"/>
          </p:cNvSpPr>
          <p:nvPr>
            <p:ph idx="1"/>
          </p:nvPr>
        </p:nvSpPr>
        <p:spPr/>
        <p:txBody>
          <a:bodyPr/>
          <a:lstStyle/>
          <a:p>
            <a:r>
              <a:rPr lang="en-US" sz="2000" smtClean="0"/>
              <a:t>Measured power curves from an independent test of the performance of the turbines have not been supplied; therefore, GL GH has been unable to verify that the power performance levels provided by the turbine manufacturers are attainable.</a:t>
            </a:r>
          </a:p>
          <a:p>
            <a:r>
              <a:rPr lang="en-US" sz="2000" smtClean="0"/>
              <a:t>The supplied power curves used in this analysis have been adjusted to the predicted site air density, in accordance with the recommendations of the IEC [2]. This has been undertaken on an individual turbine basis.</a:t>
            </a:r>
          </a:p>
          <a:p>
            <a:r>
              <a:rPr lang="en-US" sz="2000" smtClean="0"/>
              <a:t>Uncertainties associated with energy loss factors can sometimes be mitigated through appropriate warranty provisions. However, to account for the likelihood that such contracts will not typically remove all the uncertainties associated with the energy loss factor assumptions, an uncertainty of 3.0 % has been assumed here.</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9A87CA21-A557-42DF-B84A-6DCC4A49EB7C}" type="slidenum">
              <a:rPr lang="en-US" smtClean="0"/>
              <a:pPr>
                <a:defRPr/>
              </a:pPr>
              <a:t>75</a:t>
            </a:fld>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r>
              <a:rPr lang="en-US" smtClean="0"/>
              <a:t>Measure Correlate Predict (MCP)</a:t>
            </a:r>
          </a:p>
        </p:txBody>
      </p:sp>
      <p:sp>
        <p:nvSpPr>
          <p:cNvPr id="74755" name="Date Placeholder 3"/>
          <p:cNvSpPr>
            <a:spLocks noGrp="1"/>
          </p:cNvSpPr>
          <p:nvPr>
            <p:ph type="dt" sz="quarter" idx="10"/>
          </p:nvPr>
        </p:nvSpPr>
        <p:spPr/>
        <p:txBody>
          <a:bodyPr/>
          <a:lstStyle/>
          <a:p>
            <a:pPr>
              <a:defRPr/>
            </a:pPr>
            <a:r>
              <a:rPr lang="en-US" smtClean="0"/>
              <a:t>9 September 2011</a:t>
            </a:r>
          </a:p>
        </p:txBody>
      </p:sp>
      <p:sp>
        <p:nvSpPr>
          <p:cNvPr id="74756" name="Footer Placeholder 4"/>
          <p:cNvSpPr>
            <a:spLocks noGrp="1"/>
          </p:cNvSpPr>
          <p:nvPr>
            <p:ph type="ftr" sz="quarter" idx="11"/>
          </p:nvPr>
        </p:nvSpPr>
        <p:spPr/>
        <p:txBody>
          <a:bodyPr/>
          <a:lstStyle/>
          <a:p>
            <a:pPr>
              <a:defRPr/>
            </a:pPr>
            <a:r>
              <a:rPr lang="en-US" smtClean="0"/>
              <a:t>www.edbodmer.com</a:t>
            </a:r>
          </a:p>
        </p:txBody>
      </p:sp>
      <p:sp>
        <p:nvSpPr>
          <p:cNvPr id="74757" name="Slide Number Placeholder 5"/>
          <p:cNvSpPr>
            <a:spLocks noGrp="1"/>
          </p:cNvSpPr>
          <p:nvPr>
            <p:ph type="sldNum" sz="quarter" idx="12"/>
          </p:nvPr>
        </p:nvSpPr>
        <p:spPr/>
        <p:txBody>
          <a:bodyPr/>
          <a:lstStyle/>
          <a:p>
            <a:pPr>
              <a:defRPr/>
            </a:pPr>
            <a:fld id="{71068DF0-44B2-46D2-BE51-BEC74F728C2E}" type="slidenum">
              <a:rPr lang="en-US" smtClean="0"/>
              <a:pPr>
                <a:defRPr/>
              </a:pPr>
              <a:t>76</a:t>
            </a:fld>
            <a:endParaRPr lang="en-US" smtClean="0"/>
          </a:p>
        </p:txBody>
      </p:sp>
      <p:pic>
        <p:nvPicPr>
          <p:cNvPr id="108550" name="Picture 4"/>
          <p:cNvPicPr>
            <a:picLocks noChangeAspect="1" noChangeArrowheads="1"/>
          </p:cNvPicPr>
          <p:nvPr/>
        </p:nvPicPr>
        <p:blipFill>
          <a:blip r:embed="rId2" cstate="print"/>
          <a:srcRect/>
          <a:stretch>
            <a:fillRect/>
          </a:stretch>
        </p:blipFill>
        <p:spPr bwMode="auto">
          <a:xfrm>
            <a:off x="381000" y="1685925"/>
            <a:ext cx="8639175" cy="4857750"/>
          </a:xfrm>
          <a:prstGeom prst="rect">
            <a:avLst/>
          </a:prstGeom>
          <a:noFill/>
          <a:ln w="9525">
            <a:noFill/>
            <a:miter lim="800000"/>
            <a:headEnd/>
            <a:tailEnd/>
          </a:ln>
        </p:spPr>
      </p:pic>
      <p:sp>
        <p:nvSpPr>
          <p:cNvPr id="8" name="Rectangle 7"/>
          <p:cNvSpPr/>
          <p:nvPr/>
        </p:nvSpPr>
        <p:spPr>
          <a:xfrm>
            <a:off x="4700588" y="1600200"/>
            <a:ext cx="4214812" cy="502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1066800" y="6172200"/>
            <a:ext cx="3862388"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smtClean="0"/>
              <a:t>Correlation between Site Specific and Reference Station</a:t>
            </a:r>
            <a:endParaRPr lang="en-JM" smtClean="0"/>
          </a:p>
        </p:txBody>
      </p:sp>
      <p:sp>
        <p:nvSpPr>
          <p:cNvPr id="72707" name="Date Placeholder 3"/>
          <p:cNvSpPr>
            <a:spLocks noGrp="1"/>
          </p:cNvSpPr>
          <p:nvPr>
            <p:ph type="dt" sz="quarter" idx="10"/>
          </p:nvPr>
        </p:nvSpPr>
        <p:spPr/>
        <p:txBody>
          <a:bodyPr/>
          <a:lstStyle/>
          <a:p>
            <a:pPr>
              <a:defRPr/>
            </a:pPr>
            <a:r>
              <a:rPr lang="en-US" smtClean="0"/>
              <a:t>9 September 2011</a:t>
            </a:r>
          </a:p>
        </p:txBody>
      </p:sp>
      <p:sp>
        <p:nvSpPr>
          <p:cNvPr id="72708" name="Footer Placeholder 4"/>
          <p:cNvSpPr>
            <a:spLocks noGrp="1"/>
          </p:cNvSpPr>
          <p:nvPr>
            <p:ph type="ftr" sz="quarter" idx="11"/>
          </p:nvPr>
        </p:nvSpPr>
        <p:spPr/>
        <p:txBody>
          <a:bodyPr/>
          <a:lstStyle/>
          <a:p>
            <a:pPr>
              <a:defRPr/>
            </a:pPr>
            <a:r>
              <a:rPr lang="en-US" smtClean="0"/>
              <a:t>www.edbodmer.com</a:t>
            </a:r>
          </a:p>
        </p:txBody>
      </p:sp>
      <p:sp>
        <p:nvSpPr>
          <p:cNvPr id="72709" name="Slide Number Placeholder 5"/>
          <p:cNvSpPr>
            <a:spLocks noGrp="1"/>
          </p:cNvSpPr>
          <p:nvPr>
            <p:ph type="sldNum" sz="quarter" idx="12"/>
          </p:nvPr>
        </p:nvSpPr>
        <p:spPr/>
        <p:txBody>
          <a:bodyPr/>
          <a:lstStyle/>
          <a:p>
            <a:pPr>
              <a:defRPr/>
            </a:pPr>
            <a:fld id="{30FD96B4-E154-41F9-B930-6F473C86ACF5}" type="slidenum">
              <a:rPr lang="en-US" smtClean="0"/>
              <a:pPr>
                <a:defRPr/>
              </a:pPr>
              <a:t>77</a:t>
            </a:fld>
            <a:endParaRPr lang="en-US" smtClean="0"/>
          </a:p>
        </p:txBody>
      </p:sp>
      <p:pic>
        <p:nvPicPr>
          <p:cNvPr id="109574" name="Picture 2"/>
          <p:cNvPicPr>
            <a:picLocks noGrp="1" noChangeAspect="1" noChangeArrowheads="1"/>
          </p:cNvPicPr>
          <p:nvPr>
            <p:ph idx="1"/>
          </p:nvPr>
        </p:nvPicPr>
        <p:blipFill>
          <a:blip r:embed="rId2" cstate="print"/>
          <a:srcRect/>
          <a:stretch>
            <a:fillRect/>
          </a:stretch>
        </p:blipFill>
        <p:spPr>
          <a:xfrm>
            <a:off x="990600" y="1735138"/>
            <a:ext cx="7162800" cy="4256087"/>
          </a:xfr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US" smtClean="0"/>
              <a:t>Example of Correlation</a:t>
            </a:r>
          </a:p>
        </p:txBody>
      </p:sp>
      <p:sp>
        <p:nvSpPr>
          <p:cNvPr id="110595" name="Content Placeholder 2"/>
          <p:cNvSpPr>
            <a:spLocks noGrp="1"/>
          </p:cNvSpPr>
          <p:nvPr>
            <p:ph idx="1"/>
          </p:nvPr>
        </p:nvSpPr>
        <p:spPr/>
        <p:txBody>
          <a:bodyPr/>
          <a:lstStyle/>
          <a:p>
            <a:r>
              <a:rPr lang="en-US" sz="2000" smtClean="0"/>
              <a:t>In the assessment of the wind regime at a potential wind farm site, it is desirable to correlate data recorded at the site with data recorded at a nearby long-term reference meteorological station. This allows the estimate of the long-term wind regime at the site to be representative of a longer historical period. When selecting an appropriate meteorological station for this purpose, it is important that it should have good exposure and that data are consistent over the measurement period being considered.</a:t>
            </a:r>
          </a:p>
          <a:p>
            <a:r>
              <a:rPr lang="en-US" sz="2000" smtClean="0"/>
              <a:t>GL GH has obtained NCEP-ReAnalysis data, for approximately the last 10 years, for different nodes in the regions around the site. Correlations of monthly wind speeds between the site masts and the nodes have been found not to be good enough, showing correlation coefficients of below 0.80.</a:t>
            </a:r>
          </a:p>
          <a:p>
            <a:r>
              <a:rPr lang="en-US" sz="2000" smtClean="0"/>
              <a:t>Therefore, the usefulness of this data is limited.</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DC9F8294-D85E-48E3-9367-70E29A9F514C}" type="slidenum">
              <a:rPr lang="en-US" smtClean="0"/>
              <a:pPr>
                <a:defRPr/>
              </a:pPr>
              <a:t>78</a:t>
            </a:fld>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US" smtClean="0"/>
              <a:t>Example of Correlation</a:t>
            </a:r>
            <a:endParaRPr lang="en-JM" smtClean="0"/>
          </a:p>
        </p:txBody>
      </p:sp>
      <p:sp>
        <p:nvSpPr>
          <p:cNvPr id="73731" name="Date Placeholder 3"/>
          <p:cNvSpPr>
            <a:spLocks noGrp="1"/>
          </p:cNvSpPr>
          <p:nvPr>
            <p:ph type="dt" sz="quarter" idx="10"/>
          </p:nvPr>
        </p:nvSpPr>
        <p:spPr/>
        <p:txBody>
          <a:bodyPr/>
          <a:lstStyle/>
          <a:p>
            <a:pPr>
              <a:defRPr/>
            </a:pPr>
            <a:r>
              <a:rPr lang="en-US" smtClean="0"/>
              <a:t>9 September 2011</a:t>
            </a:r>
          </a:p>
        </p:txBody>
      </p:sp>
      <p:sp>
        <p:nvSpPr>
          <p:cNvPr id="73732" name="Footer Placeholder 4"/>
          <p:cNvSpPr>
            <a:spLocks noGrp="1"/>
          </p:cNvSpPr>
          <p:nvPr>
            <p:ph type="ftr" sz="quarter" idx="11"/>
          </p:nvPr>
        </p:nvSpPr>
        <p:spPr/>
        <p:txBody>
          <a:bodyPr/>
          <a:lstStyle/>
          <a:p>
            <a:pPr>
              <a:defRPr/>
            </a:pPr>
            <a:r>
              <a:rPr lang="en-US" smtClean="0"/>
              <a:t>www.edbodmer.com</a:t>
            </a:r>
          </a:p>
        </p:txBody>
      </p:sp>
      <p:sp>
        <p:nvSpPr>
          <p:cNvPr id="73733" name="Slide Number Placeholder 5"/>
          <p:cNvSpPr>
            <a:spLocks noGrp="1"/>
          </p:cNvSpPr>
          <p:nvPr>
            <p:ph type="sldNum" sz="quarter" idx="12"/>
          </p:nvPr>
        </p:nvSpPr>
        <p:spPr/>
        <p:txBody>
          <a:bodyPr/>
          <a:lstStyle/>
          <a:p>
            <a:pPr>
              <a:defRPr/>
            </a:pPr>
            <a:fld id="{4ABC8350-56CC-40C6-86CD-0C71BC448C50}" type="slidenum">
              <a:rPr lang="en-US" smtClean="0"/>
              <a:pPr>
                <a:defRPr/>
              </a:pPr>
              <a:t>79</a:t>
            </a:fld>
            <a:endParaRPr lang="en-US" smtClean="0"/>
          </a:p>
        </p:txBody>
      </p:sp>
      <p:pic>
        <p:nvPicPr>
          <p:cNvPr id="111622" name="Picture 2"/>
          <p:cNvPicPr>
            <a:picLocks noGrp="1" noChangeAspect="1" noChangeArrowheads="1"/>
          </p:cNvPicPr>
          <p:nvPr>
            <p:ph idx="1"/>
          </p:nvPr>
        </p:nvPicPr>
        <p:blipFill>
          <a:blip r:embed="rId2" cstate="print"/>
          <a:srcRect/>
          <a:stretch>
            <a:fillRect/>
          </a:stretch>
        </p:blipFill>
        <p:spPr>
          <a:xfrm>
            <a:off x="2051050" y="1600200"/>
            <a:ext cx="5041900" cy="452596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p:txBody>
          <a:bodyPr/>
          <a:lstStyle/>
          <a:p>
            <a:r>
              <a:rPr lang="en-US" smtClean="0"/>
              <a:t>Analysis of Wind Data</a:t>
            </a:r>
          </a:p>
        </p:txBody>
      </p:sp>
      <p:sp>
        <p:nvSpPr>
          <p:cNvPr id="38915" name="Rectangle 3"/>
          <p:cNvSpPr>
            <a:spLocks noGrp="1" noChangeArrowheads="1"/>
          </p:cNvSpPr>
          <p:nvPr>
            <p:ph type="body" idx="4294967295"/>
          </p:nvPr>
        </p:nvSpPr>
        <p:spPr/>
        <p:txBody>
          <a:bodyPr/>
          <a:lstStyle/>
          <a:p>
            <a:r>
              <a:rPr lang="en-US" sz="2400" smtClean="0"/>
              <a:t>Acquire Long-term Hourly Wind Data</a:t>
            </a:r>
          </a:p>
          <a:p>
            <a:pPr lvl="1"/>
            <a:r>
              <a:rPr lang="en-US" sz="2000" smtClean="0"/>
              <a:t>Evaluate the variation in average wind speed for alternative regions</a:t>
            </a:r>
          </a:p>
          <a:p>
            <a:pPr lvl="1"/>
            <a:r>
              <a:rPr lang="en-US" sz="2000" smtClean="0"/>
              <a:t>Evaluate errors from approximating wind with Weibull distribution and applying incorrect factors for the Weibull constant and the Weibull gamma factor.</a:t>
            </a:r>
          </a:p>
          <a:p>
            <a:r>
              <a:rPr lang="en-US" sz="2400" smtClean="0"/>
              <a:t>Use hourly wind data from National Buoy Data Center</a:t>
            </a:r>
          </a:p>
          <a:p>
            <a:pPr lvl="1"/>
            <a:r>
              <a:rPr lang="en-US" sz="2000" smtClean="0"/>
              <a:t>Standard Deviation of Annual Wind Speeds</a:t>
            </a:r>
          </a:p>
          <a:p>
            <a:pPr lvl="1"/>
            <a:r>
              <a:rPr lang="en-US" sz="2000" smtClean="0"/>
              <a:t>Pattern in Wind Speeds Over the Course of Days and Seasons</a:t>
            </a:r>
          </a:p>
          <a:p>
            <a:pPr lvl="1"/>
            <a:r>
              <a:rPr lang="en-US" sz="2000" smtClean="0"/>
              <a:t>Long-term Trends in Wind Speeds</a:t>
            </a:r>
          </a:p>
          <a:p>
            <a:pPr lvl="1"/>
            <a:r>
              <a:rPr lang="en-US" sz="2000" smtClean="0"/>
              <a:t>Approximation of Wind Speeds with Distribution Functions</a:t>
            </a:r>
          </a:p>
          <a:p>
            <a:endParaRPr lang="en-US" sz="2400" smtClean="0"/>
          </a:p>
        </p:txBody>
      </p:sp>
      <p:sp>
        <p:nvSpPr>
          <p:cNvPr id="12292" name="Date Placeholder 1"/>
          <p:cNvSpPr>
            <a:spLocks noGrp="1"/>
          </p:cNvSpPr>
          <p:nvPr>
            <p:ph type="dt" sz="quarter" idx="10"/>
          </p:nvPr>
        </p:nvSpPr>
        <p:spPr/>
        <p:txBody>
          <a:bodyPr/>
          <a:lstStyle/>
          <a:p>
            <a:pPr>
              <a:defRPr/>
            </a:pPr>
            <a:r>
              <a:rPr lang="en-US" smtClean="0"/>
              <a:t>9 September 2011</a:t>
            </a:r>
          </a:p>
        </p:txBody>
      </p:sp>
      <p:sp>
        <p:nvSpPr>
          <p:cNvPr id="12293" name="Footer Placeholder 2"/>
          <p:cNvSpPr>
            <a:spLocks noGrp="1"/>
          </p:cNvSpPr>
          <p:nvPr>
            <p:ph type="ftr" sz="quarter" idx="11"/>
          </p:nvPr>
        </p:nvSpPr>
        <p:spPr/>
        <p:txBody>
          <a:bodyPr/>
          <a:lstStyle/>
          <a:p>
            <a:pPr>
              <a:defRPr/>
            </a:pPr>
            <a:r>
              <a:rPr lang="en-US" smtClean="0"/>
              <a:t>www.edbodmer.com</a:t>
            </a:r>
          </a:p>
        </p:txBody>
      </p:sp>
      <p:sp>
        <p:nvSpPr>
          <p:cNvPr id="12294" name="Slide Number Placeholder 3"/>
          <p:cNvSpPr>
            <a:spLocks noGrp="1"/>
          </p:cNvSpPr>
          <p:nvPr>
            <p:ph type="sldNum" sz="quarter" idx="12"/>
          </p:nvPr>
        </p:nvSpPr>
        <p:spPr/>
        <p:txBody>
          <a:bodyPr/>
          <a:lstStyle/>
          <a:p>
            <a:pPr>
              <a:defRPr/>
            </a:pPr>
            <a:fld id="{1EC91BD8-FF2F-41BB-9B18-BBC562B84841}" type="slidenum">
              <a:rPr lang="en-US" smtClean="0"/>
              <a:pPr>
                <a:defRPr/>
              </a:pPr>
              <a:t>8</a:t>
            </a:fld>
            <a:endParaRPr lang="en-US"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US" smtClean="0"/>
              <a:t>Estimated Uncertainty from Correlation</a:t>
            </a:r>
          </a:p>
        </p:txBody>
      </p:sp>
      <p:sp>
        <p:nvSpPr>
          <p:cNvPr id="112643" name="Content Placeholder 2"/>
          <p:cNvSpPr>
            <a:spLocks noGrp="1"/>
          </p:cNvSpPr>
          <p:nvPr>
            <p:ph idx="1"/>
          </p:nvPr>
        </p:nvSpPr>
        <p:spPr/>
        <p:txBody>
          <a:bodyPr/>
          <a:lstStyle/>
          <a:p>
            <a:r>
              <a:rPr lang="en-US" smtClean="0"/>
              <a:t>The long-term mean wind speeds at the site masts were derived from correlation analyses. </a:t>
            </a:r>
          </a:p>
          <a:p>
            <a:r>
              <a:rPr lang="en-US" smtClean="0"/>
              <a:t>The uncertainty associated with correlating and extrapolating between masts is evaluated from the statistical scatter in the correlation plots.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3EFDD970-1199-4018-B01E-DFFB3487FF53}" type="slidenum">
              <a:rPr lang="en-US" smtClean="0"/>
              <a:pPr>
                <a:defRPr/>
              </a:pPr>
              <a:t>80</a:t>
            </a:fld>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US" smtClean="0"/>
              <a:t>Wake Effects</a:t>
            </a:r>
            <a:endParaRPr lang="en-JM" smtClean="0"/>
          </a:p>
        </p:txBody>
      </p:sp>
      <p:sp>
        <p:nvSpPr>
          <p:cNvPr id="113667" name="Content Placeholder 2"/>
          <p:cNvSpPr>
            <a:spLocks noGrp="1"/>
          </p:cNvSpPr>
          <p:nvPr>
            <p:ph idx="1"/>
          </p:nvPr>
        </p:nvSpPr>
        <p:spPr/>
        <p:txBody>
          <a:bodyPr/>
          <a:lstStyle/>
          <a:p>
            <a:r>
              <a:rPr lang="en-US" sz="2000" smtClean="0"/>
              <a:t>Wind turbines extract energy from the wind and downstream there is a wake from the wind turbine, where wind speed is reduced. As the flow proceeds downstream, there is a spreading of the wake and the wake recovers towards free stream conditions. The wake effect is the aggregated influence on the energy production of the wind farm which results from the changes in wind speed caused by the impact of the turbines on each other.</a:t>
            </a:r>
          </a:p>
          <a:p>
            <a:r>
              <a:rPr lang="en-US" sz="2000" smtClean="0"/>
              <a:t>Wake Effect Internal</a:t>
            </a:r>
          </a:p>
          <a:p>
            <a:r>
              <a:rPr lang="en-US" sz="2000" smtClean="0"/>
              <a:t>Wake Effect External</a:t>
            </a:r>
          </a:p>
          <a:p>
            <a:r>
              <a:rPr lang="en-US" sz="2000" smtClean="0"/>
              <a:t>Wake Effect Future</a:t>
            </a:r>
          </a:p>
          <a:p>
            <a:r>
              <a:rPr lang="en-US" sz="1600" smtClean="0"/>
              <a:t>“wake modelling of large wind farms is still subject to an unacceptably high degree of uncertainty.”</a:t>
            </a:r>
          </a:p>
          <a:p>
            <a:r>
              <a:rPr lang="en-US" sz="1600" smtClean="0"/>
              <a:t>The main issue of interest in wake modelling is to quantify the degree to which differences in turbine spacing impact power losses.</a:t>
            </a:r>
            <a:endParaRPr lang="en-JM" sz="1600" smtClean="0"/>
          </a:p>
        </p:txBody>
      </p:sp>
      <p:sp>
        <p:nvSpPr>
          <p:cNvPr id="75780" name="Date Placeholder 3"/>
          <p:cNvSpPr>
            <a:spLocks noGrp="1"/>
          </p:cNvSpPr>
          <p:nvPr>
            <p:ph type="dt" sz="quarter" idx="10"/>
          </p:nvPr>
        </p:nvSpPr>
        <p:spPr/>
        <p:txBody>
          <a:bodyPr/>
          <a:lstStyle/>
          <a:p>
            <a:pPr>
              <a:defRPr/>
            </a:pPr>
            <a:r>
              <a:rPr lang="en-US" smtClean="0"/>
              <a:t>9 September 2011</a:t>
            </a:r>
          </a:p>
        </p:txBody>
      </p:sp>
      <p:sp>
        <p:nvSpPr>
          <p:cNvPr id="75781" name="Footer Placeholder 4"/>
          <p:cNvSpPr>
            <a:spLocks noGrp="1"/>
          </p:cNvSpPr>
          <p:nvPr>
            <p:ph type="ftr" sz="quarter" idx="11"/>
          </p:nvPr>
        </p:nvSpPr>
        <p:spPr/>
        <p:txBody>
          <a:bodyPr/>
          <a:lstStyle/>
          <a:p>
            <a:pPr>
              <a:defRPr/>
            </a:pPr>
            <a:r>
              <a:rPr lang="en-US" smtClean="0"/>
              <a:t>www.edbodmer.com</a:t>
            </a:r>
          </a:p>
        </p:txBody>
      </p:sp>
      <p:sp>
        <p:nvSpPr>
          <p:cNvPr id="75782" name="Slide Number Placeholder 5"/>
          <p:cNvSpPr>
            <a:spLocks noGrp="1"/>
          </p:cNvSpPr>
          <p:nvPr>
            <p:ph type="sldNum" sz="quarter" idx="12"/>
          </p:nvPr>
        </p:nvSpPr>
        <p:spPr/>
        <p:txBody>
          <a:bodyPr/>
          <a:lstStyle/>
          <a:p>
            <a:pPr>
              <a:defRPr/>
            </a:pPr>
            <a:fld id="{A9AA4193-461B-4798-922C-194082226FB8}" type="slidenum">
              <a:rPr lang="en-US" smtClean="0"/>
              <a:pPr>
                <a:defRPr/>
              </a:pPr>
              <a:t>81</a:t>
            </a:fld>
            <a:endParaRPr lang="en-US"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smtClean="0"/>
              <a:t>Discussion of Wake Effects</a:t>
            </a:r>
          </a:p>
        </p:txBody>
      </p:sp>
      <p:sp>
        <p:nvSpPr>
          <p:cNvPr id="114691" name="Content Placeholder 2"/>
          <p:cNvSpPr>
            <a:spLocks noGrp="1"/>
          </p:cNvSpPr>
          <p:nvPr>
            <p:ph idx="1"/>
          </p:nvPr>
        </p:nvSpPr>
        <p:spPr/>
        <p:txBody>
          <a:bodyPr/>
          <a:lstStyle/>
          <a:p>
            <a:r>
              <a:rPr lang="en-US" sz="2000" smtClean="0"/>
              <a:t>Wind turbines extract energy from the wind and downstream there is a wake from the wind turbine where wind speed is reduced. As the flow proceeds downstream there is a spreading of the wake and the wake recovers towards free stream conditions. </a:t>
            </a:r>
          </a:p>
          <a:p>
            <a:r>
              <a:rPr lang="en-US" sz="2000" smtClean="0"/>
              <a:t>The wake effect is the aggregated influence on the energy production of the wind farm which results from the changes in wind speed caused by the impact of the turbines on each other. </a:t>
            </a:r>
          </a:p>
          <a:p>
            <a:r>
              <a:rPr lang="en-US" sz="2000" smtClean="0"/>
              <a:t>The wake effects are calculated using the detailed models. The eddy viscosity model is employed using a site specific definition of the turbulence intensity as an input.</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29E1F3E1-D63A-4B57-8DAD-9CD35EDEDC5B}" type="slidenum">
              <a:rPr lang="en-US" smtClean="0"/>
              <a:pPr>
                <a:defRPr/>
              </a:pPr>
              <a:t>82</a:t>
            </a:fld>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US" smtClean="0"/>
              <a:t>Bias in Estimating Wake Effects</a:t>
            </a:r>
          </a:p>
        </p:txBody>
      </p:sp>
      <p:sp>
        <p:nvSpPr>
          <p:cNvPr id="115715" name="Content Placeholder 2"/>
          <p:cNvSpPr>
            <a:spLocks noGrp="1"/>
          </p:cNvSpPr>
          <p:nvPr>
            <p:ph idx="1"/>
          </p:nvPr>
        </p:nvSpPr>
        <p:spPr/>
        <p:txBody>
          <a:bodyPr/>
          <a:lstStyle/>
          <a:p>
            <a:r>
              <a:rPr lang="en-US" sz="1700" smtClean="0"/>
              <a:t>Recently constructed large offshore wind farms provide a unique validation data source as the extreme flatness and homogeneity of the sea, when compared with even relatively flat onshore sites, allow differentiation between wake effects and terrain effects which is generally very difficult to achieve onshore. </a:t>
            </a:r>
          </a:p>
          <a:p>
            <a:r>
              <a:rPr lang="en-US" sz="1700" smtClean="0"/>
              <a:t>Validation of wake loss models against actual production from large offshore projects indicates that wake loss models are under-predicting the actual wake impacts under some scenarios. </a:t>
            </a:r>
          </a:p>
          <a:p>
            <a:r>
              <a:rPr lang="en-US" sz="1700" smtClean="0"/>
              <a:t>There is currently significant debate over the physical mechanisms which may be causing the observed results to deviate from the predictions obtained with a conventional wake model for large offshore wind farms. Due to the difficulties of differentiating, for onshore wind farms, wind speed changes due to wake effects from</a:t>
            </a:r>
          </a:p>
          <a:p>
            <a:r>
              <a:rPr lang="en-US" sz="1700" smtClean="0"/>
              <a:t>those due to terrain effects the quality of the data sets available for validation of wake effects for large onshore are lower. However, it is likely that the mechanisms which are causing under prediction of  the wake effects for large offshore wind farms will also be experienced for large onshore wind farms. </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006DEE84-9D7E-4665-9160-CC2C9DFEA901}" type="slidenum">
              <a:rPr lang="en-US" smtClean="0"/>
              <a:pPr>
                <a:defRPr/>
              </a:pPr>
              <a:t>83</a:t>
            </a:fld>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r>
              <a:rPr lang="en-US" smtClean="0"/>
              <a:t>Wake Effect in Large Wind Farms</a:t>
            </a:r>
          </a:p>
        </p:txBody>
      </p:sp>
      <p:sp>
        <p:nvSpPr>
          <p:cNvPr id="116739" name="Content Placeholder 2"/>
          <p:cNvSpPr>
            <a:spLocks noGrp="1"/>
          </p:cNvSpPr>
          <p:nvPr>
            <p:ph idx="1"/>
          </p:nvPr>
        </p:nvSpPr>
        <p:spPr/>
        <p:txBody>
          <a:bodyPr/>
          <a:lstStyle/>
          <a:p>
            <a:r>
              <a:rPr lang="en-US" smtClean="0"/>
              <a:t>Case Study: Minimum of 60% of output for 10</a:t>
            </a:r>
            <a:r>
              <a:rPr lang="en-US" baseline="30000" smtClean="0"/>
              <a:t>th</a:t>
            </a:r>
            <a:r>
              <a:rPr lang="en-US" smtClean="0"/>
              <a:t> Turbine</a:t>
            </a:r>
          </a:p>
          <a:p>
            <a:r>
              <a:rPr lang="en-US" smtClean="0"/>
              <a:t>Depends on configuration and the area of the wind farm and the depth of the array</a:t>
            </a:r>
          </a:p>
          <a:p>
            <a:pPr lvl="1"/>
            <a:r>
              <a:rPr lang="en-US" smtClean="0"/>
              <a:t>Density of the development</a:t>
            </a:r>
          </a:p>
          <a:p>
            <a:pPr lvl="2"/>
            <a:r>
              <a:rPr lang="en-US" smtClean="0"/>
              <a:t>Capacity per Area</a:t>
            </a:r>
          </a:p>
          <a:p>
            <a:pPr lvl="2"/>
            <a:r>
              <a:rPr lang="en-US" smtClean="0"/>
              <a:t>Swept Area per Area</a:t>
            </a:r>
          </a:p>
          <a:p>
            <a:r>
              <a:rPr lang="en-US" smtClean="0"/>
              <a:t>Horns Rev 160 MW off shore </a:t>
            </a:r>
          </a:p>
          <a:p>
            <a:pPr lvl="1"/>
            <a:r>
              <a:rPr lang="en-US" smtClean="0"/>
              <a:t>Wind Deficit of 8% for 2km downstream</a:t>
            </a:r>
          </a:p>
          <a:p>
            <a:r>
              <a:rPr lang="en-US" smtClean="0"/>
              <a:t>Wake Effects can Affect the Long-term Reliability (Fatigue) of  Wind Turbines</a:t>
            </a:r>
          </a:p>
          <a:p>
            <a:pPr lvl="1"/>
            <a:endParaRPr lang="en-US" smtClean="0"/>
          </a:p>
          <a:p>
            <a:pPr lvl="2"/>
            <a:endParaRPr lang="en-US" smtClean="0"/>
          </a:p>
          <a:p>
            <a:pPr lvl="2"/>
            <a:endParaRPr lang="en-US" smtClean="0"/>
          </a:p>
        </p:txBody>
      </p:sp>
      <p:sp>
        <p:nvSpPr>
          <p:cNvPr id="76804" name="Date Placeholder 3"/>
          <p:cNvSpPr>
            <a:spLocks noGrp="1"/>
          </p:cNvSpPr>
          <p:nvPr>
            <p:ph type="dt" sz="quarter" idx="10"/>
          </p:nvPr>
        </p:nvSpPr>
        <p:spPr/>
        <p:txBody>
          <a:bodyPr/>
          <a:lstStyle/>
          <a:p>
            <a:pPr>
              <a:defRPr/>
            </a:pPr>
            <a:r>
              <a:rPr lang="en-US" smtClean="0"/>
              <a:t>9 September 2011</a:t>
            </a:r>
          </a:p>
        </p:txBody>
      </p:sp>
      <p:sp>
        <p:nvSpPr>
          <p:cNvPr id="76805" name="Footer Placeholder 4"/>
          <p:cNvSpPr>
            <a:spLocks noGrp="1"/>
          </p:cNvSpPr>
          <p:nvPr>
            <p:ph type="ftr" sz="quarter" idx="11"/>
          </p:nvPr>
        </p:nvSpPr>
        <p:spPr/>
        <p:txBody>
          <a:bodyPr/>
          <a:lstStyle/>
          <a:p>
            <a:pPr>
              <a:defRPr/>
            </a:pPr>
            <a:r>
              <a:rPr lang="en-US" smtClean="0"/>
              <a:t>www.edbodmer.com</a:t>
            </a:r>
          </a:p>
        </p:txBody>
      </p:sp>
      <p:sp>
        <p:nvSpPr>
          <p:cNvPr id="76806" name="Slide Number Placeholder 5"/>
          <p:cNvSpPr>
            <a:spLocks noGrp="1"/>
          </p:cNvSpPr>
          <p:nvPr>
            <p:ph type="sldNum" sz="quarter" idx="12"/>
          </p:nvPr>
        </p:nvSpPr>
        <p:spPr/>
        <p:txBody>
          <a:bodyPr/>
          <a:lstStyle/>
          <a:p>
            <a:pPr>
              <a:defRPr/>
            </a:pPr>
            <a:fld id="{A603F252-6A62-45B7-BD2C-5EF9E7829A38}" type="slidenum">
              <a:rPr lang="en-US" smtClean="0"/>
              <a:pPr>
                <a:defRPr/>
              </a:pPr>
              <a:t>84</a:t>
            </a:fld>
            <a:endParaRPr lang="en-US"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US" smtClean="0"/>
              <a:t>Layout of Wind Farm for Wake Effects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69BCF37B-DDC2-43E8-B2DC-5A7BF20CAB5F}" type="slidenum">
              <a:rPr lang="en-US" smtClean="0"/>
              <a:pPr>
                <a:defRPr/>
              </a:pPr>
              <a:t>85</a:t>
            </a:fld>
            <a:endParaRPr lang="en-US" dirty="0"/>
          </a:p>
        </p:txBody>
      </p:sp>
      <p:pic>
        <p:nvPicPr>
          <p:cNvPr id="117766" name="Picture 2"/>
          <p:cNvPicPr>
            <a:picLocks noGrp="1" noChangeAspect="1" noChangeArrowheads="1"/>
          </p:cNvPicPr>
          <p:nvPr>
            <p:ph idx="1"/>
          </p:nvPr>
        </p:nvPicPr>
        <p:blipFill>
          <a:blip r:embed="rId2" cstate="print"/>
          <a:srcRect/>
          <a:stretch>
            <a:fillRect/>
          </a:stretch>
        </p:blipFill>
        <p:spPr>
          <a:xfrm>
            <a:off x="2035175" y="1371600"/>
            <a:ext cx="4840288" cy="4754563"/>
          </a:xfr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US" smtClean="0"/>
              <a:t>Modeling of Wake Effects at Turbines</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14C6C641-1AE0-474B-BBAA-EFA1EE8C9B13}" type="slidenum">
              <a:rPr lang="en-US" smtClean="0"/>
              <a:pPr>
                <a:defRPr/>
              </a:pPr>
              <a:t>86</a:t>
            </a:fld>
            <a:endParaRPr lang="en-US" dirty="0"/>
          </a:p>
        </p:txBody>
      </p:sp>
      <p:pic>
        <p:nvPicPr>
          <p:cNvPr id="118790" name="Picture 8"/>
          <p:cNvPicPr>
            <a:picLocks noGrp="1" noChangeAspect="1" noChangeArrowheads="1"/>
          </p:cNvPicPr>
          <p:nvPr>
            <p:ph idx="1"/>
          </p:nvPr>
        </p:nvPicPr>
        <p:blipFill>
          <a:blip r:embed="rId2" cstate="print"/>
          <a:srcRect/>
          <a:stretch>
            <a:fillRect/>
          </a:stretch>
        </p:blipFill>
        <p:spPr>
          <a:xfrm>
            <a:off x="184150" y="1524000"/>
            <a:ext cx="8655050" cy="4648200"/>
          </a:xfrm>
          <a:noFill/>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US" smtClean="0"/>
              <a:t>Estimates of Loss in Output from Wake Effects</a:t>
            </a:r>
          </a:p>
        </p:txBody>
      </p:sp>
      <p:sp>
        <p:nvSpPr>
          <p:cNvPr id="77827" name="Date Placeholder 3"/>
          <p:cNvSpPr>
            <a:spLocks noGrp="1"/>
          </p:cNvSpPr>
          <p:nvPr>
            <p:ph type="dt" sz="quarter" idx="10"/>
          </p:nvPr>
        </p:nvSpPr>
        <p:spPr/>
        <p:txBody>
          <a:bodyPr/>
          <a:lstStyle/>
          <a:p>
            <a:pPr>
              <a:defRPr/>
            </a:pPr>
            <a:r>
              <a:rPr lang="en-US" smtClean="0"/>
              <a:t>9 September 2011</a:t>
            </a:r>
          </a:p>
        </p:txBody>
      </p:sp>
      <p:sp>
        <p:nvSpPr>
          <p:cNvPr id="77828" name="Footer Placeholder 4"/>
          <p:cNvSpPr>
            <a:spLocks noGrp="1"/>
          </p:cNvSpPr>
          <p:nvPr>
            <p:ph type="ftr" sz="quarter" idx="11"/>
          </p:nvPr>
        </p:nvSpPr>
        <p:spPr/>
        <p:txBody>
          <a:bodyPr/>
          <a:lstStyle/>
          <a:p>
            <a:pPr>
              <a:defRPr/>
            </a:pPr>
            <a:r>
              <a:rPr lang="en-US" smtClean="0"/>
              <a:t>www.edbodmer.com</a:t>
            </a:r>
          </a:p>
        </p:txBody>
      </p:sp>
      <p:sp>
        <p:nvSpPr>
          <p:cNvPr id="77829" name="Slide Number Placeholder 5"/>
          <p:cNvSpPr>
            <a:spLocks noGrp="1"/>
          </p:cNvSpPr>
          <p:nvPr>
            <p:ph type="sldNum" sz="quarter" idx="12"/>
          </p:nvPr>
        </p:nvSpPr>
        <p:spPr/>
        <p:txBody>
          <a:bodyPr/>
          <a:lstStyle/>
          <a:p>
            <a:pPr>
              <a:defRPr/>
            </a:pPr>
            <a:fld id="{628F6F4F-FC4B-43B5-82D0-2BE6952B1DD8}" type="slidenum">
              <a:rPr lang="en-US" smtClean="0"/>
              <a:pPr>
                <a:defRPr/>
              </a:pPr>
              <a:t>87</a:t>
            </a:fld>
            <a:endParaRPr lang="en-US" smtClean="0"/>
          </a:p>
        </p:txBody>
      </p:sp>
      <p:pic>
        <p:nvPicPr>
          <p:cNvPr id="119814" name="Picture 2"/>
          <p:cNvPicPr>
            <a:picLocks noChangeAspect="1" noChangeArrowheads="1"/>
          </p:cNvPicPr>
          <p:nvPr/>
        </p:nvPicPr>
        <p:blipFill>
          <a:blip r:embed="rId2" cstate="print"/>
          <a:srcRect/>
          <a:stretch>
            <a:fillRect/>
          </a:stretch>
        </p:blipFill>
        <p:spPr bwMode="auto">
          <a:xfrm>
            <a:off x="152400" y="1676400"/>
            <a:ext cx="8686800" cy="4883150"/>
          </a:xfrm>
          <a:prstGeom prst="rect">
            <a:avLst/>
          </a:prstGeom>
          <a:noFill/>
          <a:ln w="9525">
            <a:noFill/>
            <a:miter lim="800000"/>
            <a:headEnd/>
            <a:tailEnd/>
          </a:ln>
        </p:spPr>
      </p:pic>
      <p:sp>
        <p:nvSpPr>
          <p:cNvPr id="7" name="Rectangle 6"/>
          <p:cNvSpPr/>
          <p:nvPr/>
        </p:nvSpPr>
        <p:spPr>
          <a:xfrm>
            <a:off x="0" y="1600200"/>
            <a:ext cx="4191000" cy="4959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US" smtClean="0"/>
              <a:t>Alternative Model Predictions of Wake Effect</a:t>
            </a:r>
          </a:p>
        </p:txBody>
      </p:sp>
      <p:sp>
        <p:nvSpPr>
          <p:cNvPr id="78851" name="Date Placeholder 3"/>
          <p:cNvSpPr>
            <a:spLocks noGrp="1"/>
          </p:cNvSpPr>
          <p:nvPr>
            <p:ph type="dt" sz="quarter" idx="10"/>
          </p:nvPr>
        </p:nvSpPr>
        <p:spPr/>
        <p:txBody>
          <a:bodyPr/>
          <a:lstStyle/>
          <a:p>
            <a:pPr>
              <a:defRPr/>
            </a:pPr>
            <a:r>
              <a:rPr lang="en-US" smtClean="0"/>
              <a:t>9 September 2011</a:t>
            </a:r>
          </a:p>
        </p:txBody>
      </p:sp>
      <p:sp>
        <p:nvSpPr>
          <p:cNvPr id="78852" name="Footer Placeholder 4"/>
          <p:cNvSpPr>
            <a:spLocks noGrp="1"/>
          </p:cNvSpPr>
          <p:nvPr>
            <p:ph type="ftr" sz="quarter" idx="11"/>
          </p:nvPr>
        </p:nvSpPr>
        <p:spPr/>
        <p:txBody>
          <a:bodyPr/>
          <a:lstStyle/>
          <a:p>
            <a:pPr>
              <a:defRPr/>
            </a:pPr>
            <a:r>
              <a:rPr lang="en-US" smtClean="0"/>
              <a:t>www.edbodmer.com</a:t>
            </a:r>
          </a:p>
        </p:txBody>
      </p:sp>
      <p:sp>
        <p:nvSpPr>
          <p:cNvPr id="78853" name="Slide Number Placeholder 5"/>
          <p:cNvSpPr>
            <a:spLocks noGrp="1"/>
          </p:cNvSpPr>
          <p:nvPr>
            <p:ph type="sldNum" sz="quarter" idx="12"/>
          </p:nvPr>
        </p:nvSpPr>
        <p:spPr/>
        <p:txBody>
          <a:bodyPr/>
          <a:lstStyle/>
          <a:p>
            <a:pPr>
              <a:defRPr/>
            </a:pPr>
            <a:fld id="{CB7936EA-6CB5-40B2-B859-222D2B69C47B}" type="slidenum">
              <a:rPr lang="en-US" smtClean="0"/>
              <a:pPr>
                <a:defRPr/>
              </a:pPr>
              <a:t>88</a:t>
            </a:fld>
            <a:endParaRPr lang="en-US" smtClean="0"/>
          </a:p>
        </p:txBody>
      </p:sp>
      <p:pic>
        <p:nvPicPr>
          <p:cNvPr id="120838" name="Picture 3"/>
          <p:cNvPicPr>
            <a:picLocks noChangeAspect="1" noChangeArrowheads="1"/>
          </p:cNvPicPr>
          <p:nvPr/>
        </p:nvPicPr>
        <p:blipFill>
          <a:blip r:embed="rId2" cstate="print"/>
          <a:srcRect/>
          <a:stretch>
            <a:fillRect/>
          </a:stretch>
        </p:blipFill>
        <p:spPr bwMode="auto">
          <a:xfrm>
            <a:off x="533400" y="1600200"/>
            <a:ext cx="8439150" cy="4745038"/>
          </a:xfrm>
          <a:prstGeom prst="rect">
            <a:avLst/>
          </a:prstGeom>
          <a:noFill/>
          <a:ln w="9525">
            <a:noFill/>
            <a:miter lim="800000"/>
            <a:headEnd/>
            <a:tailEnd/>
          </a:ln>
        </p:spPr>
      </p:pic>
      <p:sp>
        <p:nvSpPr>
          <p:cNvPr id="7" name="Rectangle 6"/>
          <p:cNvSpPr/>
          <p:nvPr/>
        </p:nvSpPr>
        <p:spPr>
          <a:xfrm>
            <a:off x="6248400" y="1295400"/>
            <a:ext cx="2895600" cy="5257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r>
              <a:rPr lang="en-US" smtClean="0"/>
              <a:t>Wake Effects of Neighboring Wind Farms</a:t>
            </a:r>
          </a:p>
        </p:txBody>
      </p:sp>
      <p:sp>
        <p:nvSpPr>
          <p:cNvPr id="79875" name="Date Placeholder 3"/>
          <p:cNvSpPr>
            <a:spLocks noGrp="1"/>
          </p:cNvSpPr>
          <p:nvPr>
            <p:ph type="dt" sz="quarter" idx="10"/>
          </p:nvPr>
        </p:nvSpPr>
        <p:spPr/>
        <p:txBody>
          <a:bodyPr/>
          <a:lstStyle/>
          <a:p>
            <a:pPr>
              <a:defRPr/>
            </a:pPr>
            <a:r>
              <a:rPr lang="en-US" smtClean="0"/>
              <a:t>9 September 2011</a:t>
            </a:r>
          </a:p>
        </p:txBody>
      </p:sp>
      <p:sp>
        <p:nvSpPr>
          <p:cNvPr id="79876" name="Footer Placeholder 4"/>
          <p:cNvSpPr>
            <a:spLocks noGrp="1"/>
          </p:cNvSpPr>
          <p:nvPr>
            <p:ph type="ftr" sz="quarter" idx="11"/>
          </p:nvPr>
        </p:nvSpPr>
        <p:spPr/>
        <p:txBody>
          <a:bodyPr/>
          <a:lstStyle/>
          <a:p>
            <a:pPr>
              <a:defRPr/>
            </a:pPr>
            <a:r>
              <a:rPr lang="en-US" smtClean="0"/>
              <a:t>www.edbodmer.com</a:t>
            </a:r>
          </a:p>
        </p:txBody>
      </p:sp>
      <p:sp>
        <p:nvSpPr>
          <p:cNvPr id="79877" name="Slide Number Placeholder 5"/>
          <p:cNvSpPr>
            <a:spLocks noGrp="1"/>
          </p:cNvSpPr>
          <p:nvPr>
            <p:ph type="sldNum" sz="quarter" idx="12"/>
          </p:nvPr>
        </p:nvSpPr>
        <p:spPr/>
        <p:txBody>
          <a:bodyPr/>
          <a:lstStyle/>
          <a:p>
            <a:pPr>
              <a:defRPr/>
            </a:pPr>
            <a:fld id="{F5EE4358-FFCB-4379-B653-47F2E798EB62}" type="slidenum">
              <a:rPr lang="en-US" smtClean="0"/>
              <a:pPr>
                <a:defRPr/>
              </a:pPr>
              <a:t>89</a:t>
            </a:fld>
            <a:endParaRPr lang="en-US" smtClean="0"/>
          </a:p>
        </p:txBody>
      </p:sp>
      <p:pic>
        <p:nvPicPr>
          <p:cNvPr id="121862" name="Picture 2"/>
          <p:cNvPicPr>
            <a:picLocks noChangeAspect="1" noChangeArrowheads="1"/>
          </p:cNvPicPr>
          <p:nvPr/>
        </p:nvPicPr>
        <p:blipFill>
          <a:blip r:embed="rId2" cstate="print"/>
          <a:srcRect/>
          <a:stretch>
            <a:fillRect/>
          </a:stretch>
        </p:blipFill>
        <p:spPr bwMode="auto">
          <a:xfrm>
            <a:off x="457200" y="1600200"/>
            <a:ext cx="8515350" cy="4787900"/>
          </a:xfrm>
          <a:prstGeom prst="rect">
            <a:avLst/>
          </a:prstGeom>
          <a:noFill/>
          <a:ln w="9525">
            <a:noFill/>
            <a:miter lim="800000"/>
            <a:headEnd/>
            <a:tailEnd/>
          </a:ln>
        </p:spPr>
      </p:pic>
      <p:sp>
        <p:nvSpPr>
          <p:cNvPr id="7" name="Rectangle 6"/>
          <p:cNvSpPr/>
          <p:nvPr/>
        </p:nvSpPr>
        <p:spPr>
          <a:xfrm>
            <a:off x="6324600" y="1600200"/>
            <a:ext cx="2819400" cy="4953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Annual Variation in Wind Speed</a:t>
            </a:r>
          </a:p>
        </p:txBody>
      </p:sp>
      <p:sp>
        <p:nvSpPr>
          <p:cNvPr id="39939" name="Content Placeholder 2"/>
          <p:cNvSpPr>
            <a:spLocks noGrp="1"/>
          </p:cNvSpPr>
          <p:nvPr>
            <p:ph idx="1"/>
          </p:nvPr>
        </p:nvSpPr>
        <p:spPr>
          <a:xfrm>
            <a:off x="457200" y="1646238"/>
            <a:ext cx="8229600" cy="4525962"/>
          </a:xfrm>
        </p:spPr>
        <p:txBody>
          <a:bodyPr/>
          <a:lstStyle/>
          <a:p>
            <a:r>
              <a:rPr lang="en-US" smtClean="0"/>
              <a:t>Due to the natural variability of wind, the annual energy yield of a given wind farm may change drastically from year to year depending on the wind regime of the area. A study undertaken has estimated that annual mean wind speeds over the long term may be assumed to be normally distributed with a standard deviation of 6%.</a:t>
            </a:r>
          </a:p>
          <a:p>
            <a:r>
              <a:rPr lang="en-US" smtClean="0"/>
              <a:t>Implies that deviation of 14% in one of every 100 years.</a:t>
            </a:r>
          </a:p>
          <a:p>
            <a:r>
              <a:rPr lang="en-US" smtClean="0"/>
              <a:t>Wind speed should be within one standard deviation for 6.8 years out of 10.</a:t>
            </a:r>
          </a:p>
          <a:p>
            <a:endParaRPr lang="en-US" smtClean="0"/>
          </a:p>
          <a:p>
            <a:endParaRPr lang="en-US" smtClean="0"/>
          </a:p>
        </p:txBody>
      </p:sp>
      <p:sp>
        <p:nvSpPr>
          <p:cNvPr id="13316" name="Date Placeholder 3"/>
          <p:cNvSpPr>
            <a:spLocks noGrp="1"/>
          </p:cNvSpPr>
          <p:nvPr>
            <p:ph type="dt" sz="quarter" idx="10"/>
          </p:nvPr>
        </p:nvSpPr>
        <p:spPr/>
        <p:txBody>
          <a:bodyPr/>
          <a:lstStyle/>
          <a:p>
            <a:pPr>
              <a:defRPr/>
            </a:pPr>
            <a:r>
              <a:rPr lang="en-US" smtClean="0"/>
              <a:t>9 September 2011</a:t>
            </a:r>
          </a:p>
        </p:txBody>
      </p:sp>
      <p:sp>
        <p:nvSpPr>
          <p:cNvPr id="13317" name="Footer Placeholder 4"/>
          <p:cNvSpPr>
            <a:spLocks noGrp="1"/>
          </p:cNvSpPr>
          <p:nvPr>
            <p:ph type="ftr" sz="quarter" idx="11"/>
          </p:nvPr>
        </p:nvSpPr>
        <p:spPr/>
        <p:txBody>
          <a:bodyPr/>
          <a:lstStyle/>
          <a:p>
            <a:pPr>
              <a:defRPr/>
            </a:pPr>
            <a:r>
              <a:rPr lang="en-US" smtClean="0"/>
              <a:t>www.edbodmer.com</a:t>
            </a:r>
          </a:p>
        </p:txBody>
      </p:sp>
      <p:sp>
        <p:nvSpPr>
          <p:cNvPr id="13318" name="Slide Number Placeholder 5"/>
          <p:cNvSpPr>
            <a:spLocks noGrp="1"/>
          </p:cNvSpPr>
          <p:nvPr>
            <p:ph type="sldNum" sz="quarter" idx="12"/>
          </p:nvPr>
        </p:nvSpPr>
        <p:spPr/>
        <p:txBody>
          <a:bodyPr/>
          <a:lstStyle/>
          <a:p>
            <a:pPr>
              <a:defRPr/>
            </a:pPr>
            <a:fld id="{6439D1EC-F762-4256-B38D-E13FF52E4BBF}" type="slidenum">
              <a:rPr lang="en-US" smtClean="0"/>
              <a:pPr>
                <a:defRPr/>
              </a:pPr>
              <a:t>9</a:t>
            </a:fld>
            <a:endParaRPr lang="en-US"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smtClean="0"/>
              <a:t>Off-Shore Wind Measurement</a:t>
            </a:r>
            <a:endParaRPr lang="en-JM" smtClean="0"/>
          </a:p>
        </p:txBody>
      </p:sp>
      <p:sp>
        <p:nvSpPr>
          <p:cNvPr id="122883" name="Content Placeholder 2"/>
          <p:cNvSpPr>
            <a:spLocks noGrp="1"/>
          </p:cNvSpPr>
          <p:nvPr>
            <p:ph idx="1"/>
          </p:nvPr>
        </p:nvSpPr>
        <p:spPr/>
        <p:txBody>
          <a:bodyPr/>
          <a:lstStyle/>
          <a:p>
            <a:r>
              <a:rPr lang="en-US" sz="2000" smtClean="0"/>
              <a:t>The energy prediction step is essentially the same as for onshore predictions. There is generally only minor predicted variation in wind speed over a site. Given the absence of topography offshore, measurements from a mast can be considered representative of a much larger area than would be possible onshore.</a:t>
            </a:r>
          </a:p>
          <a:p>
            <a:r>
              <a:rPr lang="en-US" sz="2000" smtClean="0"/>
              <a:t>For large offshore sites, wake losses are likely to be higher than for many onshore wind farms. The wake losses are increased due to the size of the project and also due to lower ambient turbulence levels – the wind offshore is much smoother. There is therefore less mixing of the air behind the turbine, which results in a slower re-energising of the slow moving air, and the wake lasts longer.</a:t>
            </a:r>
            <a:endParaRPr lang="en-JM" sz="2000" smtClean="0"/>
          </a:p>
        </p:txBody>
      </p:sp>
      <p:sp>
        <p:nvSpPr>
          <p:cNvPr id="80900" name="Date Placeholder 3"/>
          <p:cNvSpPr>
            <a:spLocks noGrp="1"/>
          </p:cNvSpPr>
          <p:nvPr>
            <p:ph type="dt" sz="quarter" idx="10"/>
          </p:nvPr>
        </p:nvSpPr>
        <p:spPr/>
        <p:txBody>
          <a:bodyPr/>
          <a:lstStyle/>
          <a:p>
            <a:pPr>
              <a:defRPr/>
            </a:pPr>
            <a:r>
              <a:rPr lang="en-US" smtClean="0"/>
              <a:t>9 September 2011</a:t>
            </a:r>
          </a:p>
        </p:txBody>
      </p:sp>
      <p:sp>
        <p:nvSpPr>
          <p:cNvPr id="80901" name="Footer Placeholder 4"/>
          <p:cNvSpPr>
            <a:spLocks noGrp="1"/>
          </p:cNvSpPr>
          <p:nvPr>
            <p:ph type="ftr" sz="quarter" idx="11"/>
          </p:nvPr>
        </p:nvSpPr>
        <p:spPr/>
        <p:txBody>
          <a:bodyPr/>
          <a:lstStyle/>
          <a:p>
            <a:pPr>
              <a:defRPr/>
            </a:pPr>
            <a:r>
              <a:rPr lang="en-US" smtClean="0"/>
              <a:t>www.edbodmer.com</a:t>
            </a:r>
          </a:p>
        </p:txBody>
      </p:sp>
      <p:sp>
        <p:nvSpPr>
          <p:cNvPr id="80902" name="Slide Number Placeholder 5"/>
          <p:cNvSpPr>
            <a:spLocks noGrp="1"/>
          </p:cNvSpPr>
          <p:nvPr>
            <p:ph type="sldNum" sz="quarter" idx="12"/>
          </p:nvPr>
        </p:nvSpPr>
        <p:spPr/>
        <p:txBody>
          <a:bodyPr/>
          <a:lstStyle/>
          <a:p>
            <a:pPr>
              <a:defRPr/>
            </a:pPr>
            <a:fld id="{F6EC7AF3-805D-43EE-97D3-AEDA94902993}" type="slidenum">
              <a:rPr lang="en-US" smtClean="0"/>
              <a:pPr>
                <a:defRPr/>
              </a:pPr>
              <a:t>90</a:t>
            </a:fld>
            <a:endParaRPr lang="en-US"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US" smtClean="0"/>
              <a:t>Output Risks for Off-Shore Wind Farms</a:t>
            </a:r>
          </a:p>
        </p:txBody>
      </p:sp>
      <p:sp>
        <p:nvSpPr>
          <p:cNvPr id="81923" name="Date Placeholder 3"/>
          <p:cNvSpPr>
            <a:spLocks noGrp="1"/>
          </p:cNvSpPr>
          <p:nvPr>
            <p:ph type="dt" sz="quarter" idx="10"/>
          </p:nvPr>
        </p:nvSpPr>
        <p:spPr/>
        <p:txBody>
          <a:bodyPr/>
          <a:lstStyle/>
          <a:p>
            <a:pPr>
              <a:defRPr/>
            </a:pPr>
            <a:r>
              <a:rPr lang="en-US" smtClean="0"/>
              <a:t>9 September 2011</a:t>
            </a:r>
          </a:p>
        </p:txBody>
      </p:sp>
      <p:sp>
        <p:nvSpPr>
          <p:cNvPr id="81924" name="Footer Placeholder 4"/>
          <p:cNvSpPr>
            <a:spLocks noGrp="1"/>
          </p:cNvSpPr>
          <p:nvPr>
            <p:ph type="ftr" sz="quarter" idx="11"/>
          </p:nvPr>
        </p:nvSpPr>
        <p:spPr/>
        <p:txBody>
          <a:bodyPr/>
          <a:lstStyle/>
          <a:p>
            <a:pPr>
              <a:defRPr/>
            </a:pPr>
            <a:r>
              <a:rPr lang="en-US" smtClean="0"/>
              <a:t>www.edbodmer.com</a:t>
            </a:r>
          </a:p>
        </p:txBody>
      </p:sp>
      <p:sp>
        <p:nvSpPr>
          <p:cNvPr id="81925" name="Slide Number Placeholder 5"/>
          <p:cNvSpPr>
            <a:spLocks noGrp="1"/>
          </p:cNvSpPr>
          <p:nvPr>
            <p:ph type="sldNum" sz="quarter" idx="12"/>
          </p:nvPr>
        </p:nvSpPr>
        <p:spPr/>
        <p:txBody>
          <a:bodyPr/>
          <a:lstStyle/>
          <a:p>
            <a:pPr>
              <a:defRPr/>
            </a:pPr>
            <a:fld id="{666AD648-9509-4A75-A8D9-8718E6B3592C}" type="slidenum">
              <a:rPr lang="en-US" smtClean="0"/>
              <a:pPr>
                <a:defRPr/>
              </a:pPr>
              <a:t>91</a:t>
            </a:fld>
            <a:endParaRPr lang="en-US" smtClean="0"/>
          </a:p>
        </p:txBody>
      </p:sp>
      <p:pic>
        <p:nvPicPr>
          <p:cNvPr id="123910" name="Picture 2"/>
          <p:cNvPicPr>
            <a:picLocks noChangeAspect="1" noChangeArrowheads="1"/>
          </p:cNvPicPr>
          <p:nvPr/>
        </p:nvPicPr>
        <p:blipFill>
          <a:blip r:embed="rId2" cstate="print"/>
          <a:srcRect/>
          <a:stretch>
            <a:fillRect/>
          </a:stretch>
        </p:blipFill>
        <p:spPr bwMode="auto">
          <a:xfrm>
            <a:off x="457200" y="1595438"/>
            <a:ext cx="8024813" cy="423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smtClean="0"/>
              <a:t>Availability of Wind Turbines</a:t>
            </a:r>
          </a:p>
        </p:txBody>
      </p:sp>
      <p:sp>
        <p:nvSpPr>
          <p:cNvPr id="124931" name="Content Placeholder 2"/>
          <p:cNvSpPr>
            <a:spLocks noGrp="1"/>
          </p:cNvSpPr>
          <p:nvPr>
            <p:ph idx="1"/>
          </p:nvPr>
        </p:nvSpPr>
        <p:spPr/>
        <p:txBody>
          <a:bodyPr/>
          <a:lstStyle/>
          <a:p>
            <a:r>
              <a:rPr lang="en-US" smtClean="0"/>
              <a:t>Wind turbines, the balance of plant infrastructure, and the electrical grid will not be available the whole time.</a:t>
            </a:r>
          </a:p>
          <a:p>
            <a:r>
              <a:rPr lang="en-US" smtClean="0"/>
              <a:t>Estimates are included for likely levels of availability for these items averaged over the first 10 years of operation.</a:t>
            </a:r>
          </a:p>
          <a:p>
            <a:r>
              <a:rPr lang="en-US" smtClean="0"/>
              <a:t>Sources of unavailability</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B4AE907E-2D1C-4A54-8420-F5DB42C2754F}" type="slidenum">
              <a:rPr lang="en-US" smtClean="0"/>
              <a:pPr>
                <a:defRPr/>
              </a:pPr>
              <a:t>92</a:t>
            </a:fld>
            <a:endParaRPr lang="en-US" dirty="0"/>
          </a:p>
        </p:txBody>
      </p:sp>
      <p:pic>
        <p:nvPicPr>
          <p:cNvPr id="124935" name="Picture 3"/>
          <p:cNvPicPr>
            <a:picLocks noChangeAspect="1" noChangeArrowheads="1"/>
          </p:cNvPicPr>
          <p:nvPr/>
        </p:nvPicPr>
        <p:blipFill>
          <a:blip r:embed="rId2" cstate="print"/>
          <a:srcRect/>
          <a:stretch>
            <a:fillRect/>
          </a:stretch>
        </p:blipFill>
        <p:spPr bwMode="auto">
          <a:xfrm>
            <a:off x="1219200" y="4038600"/>
            <a:ext cx="6734175" cy="2038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US" smtClean="0"/>
              <a:t>Wind Turbine Availability from Database</a:t>
            </a:r>
          </a:p>
        </p:txBody>
      </p:sp>
      <p:sp>
        <p:nvSpPr>
          <p:cNvPr id="4" name="Date Placeholder 3"/>
          <p:cNvSpPr>
            <a:spLocks noGrp="1"/>
          </p:cNvSpPr>
          <p:nvPr>
            <p:ph type="dt" sz="quarter" idx="10"/>
          </p:nvPr>
        </p:nvSpPr>
        <p:spPr/>
        <p:txBody>
          <a:bodyPr/>
          <a:lstStyle/>
          <a:p>
            <a:pPr>
              <a:defRPr/>
            </a:pPr>
            <a:r>
              <a:rPr lang="en-US" smtClean="0"/>
              <a:t>9 September 2011</a:t>
            </a:r>
            <a:endParaRPr lang="en-US" dirty="0"/>
          </a:p>
        </p:txBody>
      </p:sp>
      <p:sp>
        <p:nvSpPr>
          <p:cNvPr id="5" name="Footer Placeholder 4"/>
          <p:cNvSpPr>
            <a:spLocks noGrp="1"/>
          </p:cNvSpPr>
          <p:nvPr>
            <p:ph type="ftr" sz="quarter" idx="11"/>
          </p:nvPr>
        </p:nvSpPr>
        <p:spPr/>
        <p:txBody>
          <a:bodyPr/>
          <a:lstStyle/>
          <a:p>
            <a:pPr>
              <a:defRPr/>
            </a:pPr>
            <a:r>
              <a:rPr lang="en-US" smtClean="0"/>
              <a:t>www.edbodmer.com</a:t>
            </a:r>
            <a:endParaRPr lang="en-US"/>
          </a:p>
        </p:txBody>
      </p:sp>
      <p:sp>
        <p:nvSpPr>
          <p:cNvPr id="6" name="Slide Number Placeholder 5"/>
          <p:cNvSpPr>
            <a:spLocks noGrp="1"/>
          </p:cNvSpPr>
          <p:nvPr>
            <p:ph type="sldNum" sz="quarter" idx="12"/>
          </p:nvPr>
        </p:nvSpPr>
        <p:spPr/>
        <p:txBody>
          <a:bodyPr/>
          <a:lstStyle/>
          <a:p>
            <a:pPr>
              <a:defRPr/>
            </a:pPr>
            <a:fld id="{C11596A1-E1A2-45D4-8F2D-80C6FF9E61C9}" type="slidenum">
              <a:rPr lang="en-US" smtClean="0"/>
              <a:pPr>
                <a:defRPr/>
              </a:pPr>
              <a:t>93</a:t>
            </a:fld>
            <a:endParaRPr lang="en-US" dirty="0"/>
          </a:p>
        </p:txBody>
      </p:sp>
      <p:pic>
        <p:nvPicPr>
          <p:cNvPr id="125958" name="Picture 2"/>
          <p:cNvPicPr>
            <a:picLocks noGrp="1" noChangeAspect="1" noChangeArrowheads="1"/>
          </p:cNvPicPr>
          <p:nvPr>
            <p:ph idx="1"/>
          </p:nvPr>
        </p:nvPicPr>
        <p:blipFill>
          <a:blip r:embed="rId2" cstate="print"/>
          <a:srcRect/>
          <a:stretch>
            <a:fillRect/>
          </a:stretch>
        </p:blipFill>
        <p:spPr>
          <a:xfrm>
            <a:off x="1333500" y="1600200"/>
            <a:ext cx="6477000" cy="4525963"/>
          </a:xfr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en-US" smtClean="0"/>
              <a:t>Availability and Age</a:t>
            </a:r>
          </a:p>
        </p:txBody>
      </p:sp>
      <p:sp>
        <p:nvSpPr>
          <p:cNvPr id="82947" name="Date Placeholder 3"/>
          <p:cNvSpPr>
            <a:spLocks noGrp="1"/>
          </p:cNvSpPr>
          <p:nvPr>
            <p:ph type="dt" sz="quarter" idx="10"/>
          </p:nvPr>
        </p:nvSpPr>
        <p:spPr/>
        <p:txBody>
          <a:bodyPr/>
          <a:lstStyle/>
          <a:p>
            <a:pPr>
              <a:defRPr/>
            </a:pPr>
            <a:r>
              <a:rPr lang="en-US" smtClean="0"/>
              <a:t>9 September 2011</a:t>
            </a:r>
          </a:p>
        </p:txBody>
      </p:sp>
      <p:sp>
        <p:nvSpPr>
          <p:cNvPr id="82948" name="Footer Placeholder 4"/>
          <p:cNvSpPr>
            <a:spLocks noGrp="1"/>
          </p:cNvSpPr>
          <p:nvPr>
            <p:ph type="ftr" sz="quarter" idx="11"/>
          </p:nvPr>
        </p:nvSpPr>
        <p:spPr/>
        <p:txBody>
          <a:bodyPr/>
          <a:lstStyle/>
          <a:p>
            <a:pPr>
              <a:defRPr/>
            </a:pPr>
            <a:r>
              <a:rPr lang="en-US" smtClean="0"/>
              <a:t>www.edbodmer.com</a:t>
            </a:r>
          </a:p>
        </p:txBody>
      </p:sp>
      <p:sp>
        <p:nvSpPr>
          <p:cNvPr id="82949" name="Slide Number Placeholder 5"/>
          <p:cNvSpPr>
            <a:spLocks noGrp="1"/>
          </p:cNvSpPr>
          <p:nvPr>
            <p:ph type="sldNum" sz="quarter" idx="12"/>
          </p:nvPr>
        </p:nvSpPr>
        <p:spPr/>
        <p:txBody>
          <a:bodyPr/>
          <a:lstStyle/>
          <a:p>
            <a:pPr>
              <a:defRPr/>
            </a:pPr>
            <a:fld id="{FC8A24FA-C62D-4EEB-BE44-E302A418D9D4}" type="slidenum">
              <a:rPr lang="en-US" smtClean="0"/>
              <a:pPr>
                <a:defRPr/>
              </a:pPr>
              <a:t>94</a:t>
            </a:fld>
            <a:endParaRPr lang="en-US" smtClean="0"/>
          </a:p>
        </p:txBody>
      </p:sp>
      <p:pic>
        <p:nvPicPr>
          <p:cNvPr id="126982" name="Picture 2"/>
          <p:cNvPicPr>
            <a:picLocks noChangeAspect="1" noChangeArrowheads="1"/>
          </p:cNvPicPr>
          <p:nvPr/>
        </p:nvPicPr>
        <p:blipFill>
          <a:blip r:embed="rId2" cstate="print"/>
          <a:srcRect/>
          <a:stretch>
            <a:fillRect/>
          </a:stretch>
        </p:blipFill>
        <p:spPr bwMode="auto">
          <a:xfrm>
            <a:off x="457200" y="1590675"/>
            <a:ext cx="8056563" cy="4529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r>
              <a:rPr lang="en-US" smtClean="0"/>
              <a:t>Availability</a:t>
            </a:r>
            <a:endParaRPr lang="en-JM" smtClean="0"/>
          </a:p>
        </p:txBody>
      </p:sp>
      <p:sp>
        <p:nvSpPr>
          <p:cNvPr id="83971" name="Date Placeholder 3"/>
          <p:cNvSpPr>
            <a:spLocks noGrp="1"/>
          </p:cNvSpPr>
          <p:nvPr>
            <p:ph type="dt" sz="quarter" idx="10"/>
          </p:nvPr>
        </p:nvSpPr>
        <p:spPr/>
        <p:txBody>
          <a:bodyPr/>
          <a:lstStyle/>
          <a:p>
            <a:pPr>
              <a:defRPr/>
            </a:pPr>
            <a:r>
              <a:rPr lang="en-US" smtClean="0"/>
              <a:t>9 September 2011</a:t>
            </a:r>
          </a:p>
        </p:txBody>
      </p:sp>
      <p:sp>
        <p:nvSpPr>
          <p:cNvPr id="83972" name="Footer Placeholder 4"/>
          <p:cNvSpPr>
            <a:spLocks noGrp="1"/>
          </p:cNvSpPr>
          <p:nvPr>
            <p:ph type="ftr" sz="quarter" idx="11"/>
          </p:nvPr>
        </p:nvSpPr>
        <p:spPr/>
        <p:txBody>
          <a:bodyPr/>
          <a:lstStyle/>
          <a:p>
            <a:pPr>
              <a:defRPr/>
            </a:pPr>
            <a:r>
              <a:rPr lang="en-US" smtClean="0"/>
              <a:t>www.edbodmer.com</a:t>
            </a:r>
          </a:p>
        </p:txBody>
      </p:sp>
      <p:sp>
        <p:nvSpPr>
          <p:cNvPr id="83973" name="Slide Number Placeholder 5"/>
          <p:cNvSpPr>
            <a:spLocks noGrp="1"/>
          </p:cNvSpPr>
          <p:nvPr>
            <p:ph type="sldNum" sz="quarter" idx="12"/>
          </p:nvPr>
        </p:nvSpPr>
        <p:spPr/>
        <p:txBody>
          <a:bodyPr/>
          <a:lstStyle/>
          <a:p>
            <a:pPr>
              <a:defRPr/>
            </a:pPr>
            <a:fld id="{6C152CE7-3932-48DF-87A7-D7520C5CB554}" type="slidenum">
              <a:rPr lang="en-US" smtClean="0"/>
              <a:pPr>
                <a:defRPr/>
              </a:pPr>
              <a:t>95</a:t>
            </a:fld>
            <a:endParaRPr lang="en-US" smtClean="0"/>
          </a:p>
        </p:txBody>
      </p:sp>
      <p:pic>
        <p:nvPicPr>
          <p:cNvPr id="128006" name="Picture 2"/>
          <p:cNvPicPr>
            <a:picLocks noGrp="1" noChangeAspect="1" noChangeArrowheads="1"/>
          </p:cNvPicPr>
          <p:nvPr>
            <p:ph idx="1"/>
          </p:nvPr>
        </p:nvPicPr>
        <p:blipFill>
          <a:blip r:embed="rId2" cstate="print"/>
          <a:srcRect/>
          <a:stretch>
            <a:fillRect/>
          </a:stretch>
        </p:blipFill>
        <p:spPr>
          <a:xfrm>
            <a:off x="2370138" y="1600200"/>
            <a:ext cx="4403725" cy="4525963"/>
          </a:xfr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r>
              <a:rPr lang="en-US" smtClean="0"/>
              <a:t>Reliability Estimates for Alternative Turbines</a:t>
            </a:r>
          </a:p>
        </p:txBody>
      </p:sp>
      <p:sp>
        <p:nvSpPr>
          <p:cNvPr id="84995" name="Date Placeholder 3"/>
          <p:cNvSpPr>
            <a:spLocks noGrp="1"/>
          </p:cNvSpPr>
          <p:nvPr>
            <p:ph type="dt" sz="quarter" idx="10"/>
          </p:nvPr>
        </p:nvSpPr>
        <p:spPr/>
        <p:txBody>
          <a:bodyPr/>
          <a:lstStyle/>
          <a:p>
            <a:pPr>
              <a:defRPr/>
            </a:pPr>
            <a:r>
              <a:rPr lang="en-US" smtClean="0"/>
              <a:t>9 September 2011</a:t>
            </a:r>
          </a:p>
        </p:txBody>
      </p:sp>
      <p:sp>
        <p:nvSpPr>
          <p:cNvPr id="84996" name="Footer Placeholder 4"/>
          <p:cNvSpPr>
            <a:spLocks noGrp="1"/>
          </p:cNvSpPr>
          <p:nvPr>
            <p:ph type="ftr" sz="quarter" idx="11"/>
          </p:nvPr>
        </p:nvSpPr>
        <p:spPr/>
        <p:txBody>
          <a:bodyPr/>
          <a:lstStyle/>
          <a:p>
            <a:pPr>
              <a:defRPr/>
            </a:pPr>
            <a:r>
              <a:rPr lang="en-US" smtClean="0"/>
              <a:t>www.edbodmer.com</a:t>
            </a:r>
          </a:p>
        </p:txBody>
      </p:sp>
      <p:sp>
        <p:nvSpPr>
          <p:cNvPr id="84997" name="Slide Number Placeholder 5"/>
          <p:cNvSpPr>
            <a:spLocks noGrp="1"/>
          </p:cNvSpPr>
          <p:nvPr>
            <p:ph type="sldNum" sz="quarter" idx="12"/>
          </p:nvPr>
        </p:nvSpPr>
        <p:spPr/>
        <p:txBody>
          <a:bodyPr/>
          <a:lstStyle/>
          <a:p>
            <a:pPr>
              <a:defRPr/>
            </a:pPr>
            <a:fld id="{F61CE756-B27A-4EA4-B048-F5DC1A212590}" type="slidenum">
              <a:rPr lang="en-US" smtClean="0"/>
              <a:pPr>
                <a:defRPr/>
              </a:pPr>
              <a:t>96</a:t>
            </a:fld>
            <a:endParaRPr lang="en-US" smtClean="0"/>
          </a:p>
        </p:txBody>
      </p:sp>
      <p:pic>
        <p:nvPicPr>
          <p:cNvPr id="129030" name="Picture 2"/>
          <p:cNvPicPr>
            <a:picLocks noChangeAspect="1" noChangeArrowheads="1"/>
          </p:cNvPicPr>
          <p:nvPr/>
        </p:nvPicPr>
        <p:blipFill>
          <a:blip r:embed="rId2" cstate="print"/>
          <a:srcRect/>
          <a:stretch>
            <a:fillRect/>
          </a:stretch>
        </p:blipFill>
        <p:spPr bwMode="auto">
          <a:xfrm>
            <a:off x="228600" y="1635125"/>
            <a:ext cx="8742363" cy="491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en-US" smtClean="0"/>
              <a:t>Components of Failure Rate Studies</a:t>
            </a:r>
          </a:p>
        </p:txBody>
      </p:sp>
      <p:sp>
        <p:nvSpPr>
          <p:cNvPr id="86019" name="Date Placeholder 3"/>
          <p:cNvSpPr>
            <a:spLocks noGrp="1"/>
          </p:cNvSpPr>
          <p:nvPr>
            <p:ph type="dt" sz="quarter" idx="10"/>
          </p:nvPr>
        </p:nvSpPr>
        <p:spPr/>
        <p:txBody>
          <a:bodyPr/>
          <a:lstStyle/>
          <a:p>
            <a:pPr>
              <a:defRPr/>
            </a:pPr>
            <a:r>
              <a:rPr lang="en-US" smtClean="0"/>
              <a:t>9 September 2011</a:t>
            </a:r>
          </a:p>
        </p:txBody>
      </p:sp>
      <p:sp>
        <p:nvSpPr>
          <p:cNvPr id="86020" name="Footer Placeholder 4"/>
          <p:cNvSpPr>
            <a:spLocks noGrp="1"/>
          </p:cNvSpPr>
          <p:nvPr>
            <p:ph type="ftr" sz="quarter" idx="11"/>
          </p:nvPr>
        </p:nvSpPr>
        <p:spPr/>
        <p:txBody>
          <a:bodyPr/>
          <a:lstStyle/>
          <a:p>
            <a:pPr>
              <a:defRPr/>
            </a:pPr>
            <a:r>
              <a:rPr lang="en-US" smtClean="0"/>
              <a:t>www.edbodmer.com</a:t>
            </a:r>
          </a:p>
        </p:txBody>
      </p:sp>
      <p:sp>
        <p:nvSpPr>
          <p:cNvPr id="86021" name="Slide Number Placeholder 5"/>
          <p:cNvSpPr>
            <a:spLocks noGrp="1"/>
          </p:cNvSpPr>
          <p:nvPr>
            <p:ph type="sldNum" sz="quarter" idx="12"/>
          </p:nvPr>
        </p:nvSpPr>
        <p:spPr/>
        <p:txBody>
          <a:bodyPr/>
          <a:lstStyle/>
          <a:p>
            <a:pPr>
              <a:defRPr/>
            </a:pPr>
            <a:fld id="{8CAC6957-7409-4B5B-BBA6-1B53EC0520FA}" type="slidenum">
              <a:rPr lang="en-US" smtClean="0"/>
              <a:pPr>
                <a:defRPr/>
              </a:pPr>
              <a:t>97</a:t>
            </a:fld>
            <a:endParaRPr lang="en-US" smtClean="0"/>
          </a:p>
        </p:txBody>
      </p:sp>
      <p:pic>
        <p:nvPicPr>
          <p:cNvPr id="130054" name="Picture 2"/>
          <p:cNvPicPr>
            <a:picLocks noChangeAspect="1" noChangeArrowheads="1"/>
          </p:cNvPicPr>
          <p:nvPr/>
        </p:nvPicPr>
        <p:blipFill>
          <a:blip r:embed="rId2" cstate="print"/>
          <a:srcRect/>
          <a:stretch>
            <a:fillRect/>
          </a:stretch>
        </p:blipFill>
        <p:spPr bwMode="auto">
          <a:xfrm>
            <a:off x="457200" y="1295400"/>
            <a:ext cx="8515350" cy="4787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381000" y="171450"/>
            <a:ext cx="8229600" cy="1143000"/>
          </a:xfrm>
        </p:spPr>
        <p:txBody>
          <a:bodyPr/>
          <a:lstStyle/>
          <a:p>
            <a:r>
              <a:rPr lang="en-US" smtClean="0"/>
              <a:t>Icing and Cold Weather</a:t>
            </a:r>
          </a:p>
        </p:txBody>
      </p:sp>
      <p:sp>
        <p:nvSpPr>
          <p:cNvPr id="87043" name="Date Placeholder 3"/>
          <p:cNvSpPr>
            <a:spLocks noGrp="1"/>
          </p:cNvSpPr>
          <p:nvPr>
            <p:ph type="dt" sz="quarter" idx="10"/>
          </p:nvPr>
        </p:nvSpPr>
        <p:spPr/>
        <p:txBody>
          <a:bodyPr/>
          <a:lstStyle/>
          <a:p>
            <a:pPr>
              <a:defRPr/>
            </a:pPr>
            <a:r>
              <a:rPr lang="en-US" smtClean="0"/>
              <a:t>9 September 2011</a:t>
            </a:r>
          </a:p>
        </p:txBody>
      </p:sp>
      <p:sp>
        <p:nvSpPr>
          <p:cNvPr id="87044" name="Footer Placeholder 4"/>
          <p:cNvSpPr>
            <a:spLocks noGrp="1"/>
          </p:cNvSpPr>
          <p:nvPr>
            <p:ph type="ftr" sz="quarter" idx="11"/>
          </p:nvPr>
        </p:nvSpPr>
        <p:spPr/>
        <p:txBody>
          <a:bodyPr/>
          <a:lstStyle/>
          <a:p>
            <a:pPr>
              <a:defRPr/>
            </a:pPr>
            <a:r>
              <a:rPr lang="en-US" smtClean="0"/>
              <a:t>www.edbodmer.com</a:t>
            </a:r>
          </a:p>
        </p:txBody>
      </p:sp>
      <p:sp>
        <p:nvSpPr>
          <p:cNvPr id="87045" name="Slide Number Placeholder 5"/>
          <p:cNvSpPr>
            <a:spLocks noGrp="1"/>
          </p:cNvSpPr>
          <p:nvPr>
            <p:ph type="sldNum" sz="quarter" idx="12"/>
          </p:nvPr>
        </p:nvSpPr>
        <p:spPr/>
        <p:txBody>
          <a:bodyPr/>
          <a:lstStyle/>
          <a:p>
            <a:pPr>
              <a:defRPr/>
            </a:pPr>
            <a:fld id="{28187272-C31A-48E1-947A-6E28374FF97C}" type="slidenum">
              <a:rPr lang="en-US" smtClean="0"/>
              <a:pPr>
                <a:defRPr/>
              </a:pPr>
              <a:t>98</a:t>
            </a:fld>
            <a:endParaRPr lang="en-US" smtClean="0"/>
          </a:p>
        </p:txBody>
      </p:sp>
      <p:pic>
        <p:nvPicPr>
          <p:cNvPr id="131078" name="Picture 2"/>
          <p:cNvPicPr>
            <a:picLocks noChangeAspect="1" noChangeArrowheads="1"/>
          </p:cNvPicPr>
          <p:nvPr/>
        </p:nvPicPr>
        <p:blipFill>
          <a:blip r:embed="rId2" cstate="print"/>
          <a:srcRect/>
          <a:stretch>
            <a:fillRect/>
          </a:stretch>
        </p:blipFill>
        <p:spPr bwMode="auto">
          <a:xfrm>
            <a:off x="304800" y="1306513"/>
            <a:ext cx="8534400" cy="4799012"/>
          </a:xfrm>
          <a:prstGeom prst="rect">
            <a:avLst/>
          </a:prstGeom>
          <a:noFill/>
          <a:ln w="9525">
            <a:noFill/>
            <a:miter lim="800000"/>
            <a:headEnd/>
            <a:tailEnd/>
          </a:ln>
        </p:spPr>
      </p:pic>
      <p:sp>
        <p:nvSpPr>
          <p:cNvPr id="7" name="Rectangle 6"/>
          <p:cNvSpPr/>
          <p:nvPr/>
        </p:nvSpPr>
        <p:spPr>
          <a:xfrm>
            <a:off x="0" y="1143000"/>
            <a:ext cx="762000" cy="5105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8305800" y="1143000"/>
            <a:ext cx="533400" cy="49625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smtClean="0"/>
              <a:t>Power Curve Accuracy</a:t>
            </a:r>
          </a:p>
        </p:txBody>
      </p:sp>
      <p:pic>
        <p:nvPicPr>
          <p:cNvPr id="132099" name="Picture 3"/>
          <p:cNvPicPr>
            <a:picLocks noGrp="1" noChangeAspect="1" noChangeArrowheads="1"/>
          </p:cNvPicPr>
          <p:nvPr>
            <p:ph type="body" idx="1"/>
          </p:nvPr>
        </p:nvPicPr>
        <p:blipFill>
          <a:blip r:embed="rId2" cstate="print"/>
          <a:srcRect/>
          <a:stretch>
            <a:fillRect/>
          </a:stretch>
        </p:blipFill>
        <p:spPr/>
      </p:pic>
      <p:sp>
        <p:nvSpPr>
          <p:cNvPr id="132100" name="Text Box 5"/>
          <p:cNvSpPr txBox="1">
            <a:spLocks noChangeArrowheads="1"/>
          </p:cNvSpPr>
          <p:nvPr/>
        </p:nvSpPr>
        <p:spPr bwMode="auto">
          <a:xfrm>
            <a:off x="228600" y="1371600"/>
            <a:ext cx="2743200" cy="4838700"/>
          </a:xfrm>
          <a:prstGeom prst="rect">
            <a:avLst/>
          </a:prstGeom>
          <a:no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solidFill>
                <a:schemeClr val="bg1"/>
              </a:solidFill>
            </a:endParaRPr>
          </a:p>
        </p:txBody>
      </p:sp>
      <p:sp>
        <p:nvSpPr>
          <p:cNvPr id="132101" name="Text Box 6"/>
          <p:cNvSpPr txBox="1">
            <a:spLocks noChangeArrowheads="1"/>
          </p:cNvSpPr>
          <p:nvPr/>
        </p:nvSpPr>
        <p:spPr bwMode="auto">
          <a:xfrm>
            <a:off x="152400" y="1295400"/>
            <a:ext cx="2819400" cy="5386388"/>
          </a:xfrm>
          <a:prstGeom prst="rect">
            <a:avLst/>
          </a:prstGeom>
          <a:noFill/>
          <a:ln w="9525">
            <a:noFill/>
            <a:miter lim="800000"/>
            <a:headEnd/>
            <a:tailEnd/>
          </a:ln>
        </p:spPr>
        <p:txBody>
          <a:bodyPr>
            <a:spAutoFit/>
          </a:bodyPr>
          <a:lstStyle/>
          <a:p>
            <a:pPr>
              <a:spcBef>
                <a:spcPct val="50000"/>
              </a:spcBef>
            </a:pPr>
            <a:endParaRPr lang="en-US"/>
          </a:p>
          <a:p>
            <a:pPr>
              <a:spcBef>
                <a:spcPct val="50000"/>
              </a:spcBef>
            </a:pPr>
            <a:endParaRPr lang="en-US"/>
          </a:p>
          <a:p>
            <a:pPr>
              <a:spcBef>
                <a:spcPct val="50000"/>
              </a:spcBef>
            </a:pPr>
            <a:endParaRPr lang="en-US">
              <a:solidFill>
                <a:schemeClr val="bg1"/>
              </a:solidFill>
            </a:endParaRPr>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endParaRPr lang="en-US"/>
          </a:p>
          <a:p>
            <a:pPr>
              <a:spcBef>
                <a:spcPct val="50000"/>
              </a:spcBef>
            </a:pPr>
            <a:r>
              <a:rPr lang="en-US"/>
              <a:t>.</a:t>
            </a:r>
          </a:p>
        </p:txBody>
      </p:sp>
      <p:sp>
        <p:nvSpPr>
          <p:cNvPr id="132102" name="TextBox 5"/>
          <p:cNvSpPr txBox="1">
            <a:spLocks noChangeArrowheads="1"/>
          </p:cNvSpPr>
          <p:nvPr/>
        </p:nvSpPr>
        <p:spPr bwMode="auto">
          <a:xfrm>
            <a:off x="0" y="1600200"/>
            <a:ext cx="2971800" cy="4894263"/>
          </a:xfrm>
          <a:prstGeom prst="rect">
            <a:avLst/>
          </a:prstGeom>
          <a:solidFill>
            <a:schemeClr val="bg1"/>
          </a:solidFill>
          <a:ln w="9525">
            <a:noFill/>
            <a:miter lim="800000"/>
            <a:headEnd/>
            <a:tailEnd/>
          </a:ln>
        </p:spPr>
        <p:txBody>
          <a:bodyPr>
            <a:spAutoFit/>
          </a:body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aboPPT">
    <a:dk1>
      <a:sysClr val="windowText" lastClr="000000"/>
    </a:dk1>
    <a:lt1>
      <a:srgbClr val="FFFFFF"/>
    </a:lt1>
    <a:dk2>
      <a:srgbClr val="FFFFFF"/>
    </a:dk2>
    <a:lt2>
      <a:srgbClr val="000099"/>
    </a:lt2>
    <a:accent1>
      <a:srgbClr val="FFFFFF"/>
    </a:accent1>
    <a:accent2>
      <a:srgbClr val="FF6600"/>
    </a:accent2>
    <a:accent3>
      <a:srgbClr val="000099"/>
    </a:accent3>
    <a:accent4>
      <a:srgbClr val="660066"/>
    </a:accent4>
    <a:accent5>
      <a:srgbClr val="AAAAAA"/>
    </a:accent5>
    <a:accent6>
      <a:srgbClr val="334477"/>
    </a:accent6>
    <a:hlink>
      <a:srgbClr val="777777"/>
    </a:hlink>
    <a:folHlink>
      <a:srgbClr val="87A9CC"/>
    </a:folHlink>
  </a:clrScheme>
  <a:fontScheme name="Rabobank">
    <a:majorFont>
      <a:latin typeface="Myriad SemiBol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67592</TotalTime>
  <Words>7178</Words>
  <Application>Microsoft Office PowerPoint</Application>
  <PresentationFormat>On-screen Show (4:3)</PresentationFormat>
  <Paragraphs>867</Paragraphs>
  <Slides>133</Slides>
  <Notes>1</Notes>
  <HiddenSlides>0</HiddenSlides>
  <MMClips>0</MMClips>
  <ScaleCrop>false</ScaleCrop>
  <HeadingPairs>
    <vt:vector size="4" baseType="variant">
      <vt:variant>
        <vt:lpstr>Theme</vt:lpstr>
      </vt:variant>
      <vt:variant>
        <vt:i4>1</vt:i4>
      </vt:variant>
      <vt:variant>
        <vt:lpstr>Slide Titles</vt:lpstr>
      </vt:variant>
      <vt:variant>
        <vt:i4>133</vt:i4>
      </vt:variant>
    </vt:vector>
  </HeadingPairs>
  <TitlesOfParts>
    <vt:vector size="134" baseType="lpstr">
      <vt:lpstr>Default Design</vt:lpstr>
      <vt:lpstr>Renewable Resource Assessment</vt:lpstr>
      <vt:lpstr>Contents</vt:lpstr>
      <vt:lpstr>Objectives of Resource Assessment Discussion</vt:lpstr>
      <vt:lpstr>Raw Wind Speed Analysis</vt:lpstr>
      <vt:lpstr>Wind Studies</vt:lpstr>
      <vt:lpstr>Wind Speed Risk</vt:lpstr>
      <vt:lpstr>Sources of Wind Data</vt:lpstr>
      <vt:lpstr>Analysis of Wind Data</vt:lpstr>
      <vt:lpstr>Annual Variation in Wind Speed</vt:lpstr>
      <vt:lpstr>UK Wind Index in 2010 – 10% below Average</vt:lpstr>
      <vt:lpstr>Variability in Annual Wind Speed</vt:lpstr>
      <vt:lpstr>Wind Speed by Hour of Day and Month of Year</vt:lpstr>
      <vt:lpstr>Variation in Average Wind Speeds</vt:lpstr>
      <vt:lpstr>Issue of Slowing Wind Speeds in Northern Hemisphere</vt:lpstr>
      <vt:lpstr>Long-term Wind Speeds</vt:lpstr>
      <vt:lpstr>Declining Wind Speeds Continued</vt:lpstr>
      <vt:lpstr>Wind Speeds in China</vt:lpstr>
      <vt:lpstr>Dramatic Changes in Capacity Factor in China</vt:lpstr>
      <vt:lpstr>Index of Different Countries in Europe</vt:lpstr>
      <vt:lpstr>German Wind Speeds</vt:lpstr>
      <vt:lpstr>Wind Indexes and North Atlantic Oscillation Index</vt:lpstr>
      <vt:lpstr>Return to Long-term Averages After High Data in 1990’s</vt:lpstr>
      <vt:lpstr>Weibull Distribution</vt:lpstr>
      <vt:lpstr>RetScreen: Compute Wind Distribution from Wiebull Distribution</vt:lpstr>
      <vt:lpstr>Weibull Distribution</vt:lpstr>
      <vt:lpstr>Weibull versus Actual Versus Normal from Creating Annual Wind Distribution</vt:lpstr>
      <vt:lpstr>Example of Fitting the Weibull Distribution</vt:lpstr>
      <vt:lpstr>Power Curves</vt:lpstr>
      <vt:lpstr>Power Curve Introduction</vt:lpstr>
      <vt:lpstr>Power Curve Issues</vt:lpstr>
      <vt:lpstr>Alternative Power Curves</vt:lpstr>
      <vt:lpstr>Power Curve</vt:lpstr>
      <vt:lpstr>Start with Monthly Wind Speeds</vt:lpstr>
      <vt:lpstr>Applying Weibull Probability Distribution to Power Curve in Computing Gross Energy</vt:lpstr>
      <vt:lpstr>One Way of Computation of Probabilities From Long-term Wind Uncertainty</vt:lpstr>
      <vt:lpstr>Gross Energy Production and Net Energy Production</vt:lpstr>
      <vt:lpstr>Average Capacity Factors</vt:lpstr>
      <vt:lpstr>Capacity Factor From Direct Computation and Weibull</vt:lpstr>
      <vt:lpstr>Computation of Capacity Factor Probabilities from Different Markets</vt:lpstr>
      <vt:lpstr>Wind Resource Assessment in RetScreen</vt:lpstr>
      <vt:lpstr>Adjustment to Monthly Energy Production</vt:lpstr>
      <vt:lpstr>Weibull Distribution and Power Curve</vt:lpstr>
      <vt:lpstr>Example of Gross and Net Output</vt:lpstr>
      <vt:lpstr>Simulation of Wind Distribution with Weibull Distribution</vt:lpstr>
      <vt:lpstr>RetScreen Reconciliation</vt:lpstr>
      <vt:lpstr>Use the Weibull Distribution to Compute the Average Hourly Output by Month</vt:lpstr>
      <vt:lpstr>Compute Total Production for Each Month</vt:lpstr>
      <vt:lpstr>Adjust for Number of Turbines and Loss Factors</vt:lpstr>
      <vt:lpstr>Power Curve and Weibull</vt:lpstr>
      <vt:lpstr>Wiebull Distribution</vt:lpstr>
      <vt:lpstr>Adjustments to Analysis of Power Measurement</vt:lpstr>
      <vt:lpstr>Sources of Uncertainty in Wind Studies</vt:lpstr>
      <vt:lpstr>Adjustments and Potential Sources of Error</vt:lpstr>
      <vt:lpstr>Uncertainty in Wind Energy Production</vt:lpstr>
      <vt:lpstr>Use of Resource Analysis to Compute Probability Distributions for Project Finance</vt:lpstr>
      <vt:lpstr>Example of Sources of Uncertainty</vt:lpstr>
      <vt:lpstr>Net Mast Accuracy</vt:lpstr>
      <vt:lpstr>Example of Met Mast Discussion</vt:lpstr>
      <vt:lpstr>Correlation Between Met Masts</vt:lpstr>
      <vt:lpstr>Estimating Uncertainty Associated with Met Mast</vt:lpstr>
      <vt:lpstr>Wind Shear</vt:lpstr>
      <vt:lpstr>Wind Shear</vt:lpstr>
      <vt:lpstr>Calculation of Wind Shear Exponent</vt:lpstr>
      <vt:lpstr>Errors in Wind Shear</vt:lpstr>
      <vt:lpstr>Study of Errors from Wind Shear</vt:lpstr>
      <vt:lpstr>Example of Wind Shear Calculations</vt:lpstr>
      <vt:lpstr>Application of Wind Shear</vt:lpstr>
      <vt:lpstr>Turbulence Intensity</vt:lpstr>
      <vt:lpstr>Power Curves and Turbulence Intensity</vt:lpstr>
      <vt:lpstr>Wind Density</vt:lpstr>
      <vt:lpstr>Illustration of Effect of Wind Density on Power Analysis</vt:lpstr>
      <vt:lpstr>Alternative Use of Weibull</vt:lpstr>
      <vt:lpstr>Preliminary Calculations</vt:lpstr>
      <vt:lpstr>Power Curve Adjusted for Wind Density and Other Factors</vt:lpstr>
      <vt:lpstr>Accuracy of Power Curves and Estimation of Uncertainty</vt:lpstr>
      <vt:lpstr>Measure Correlate Predict (MCP)</vt:lpstr>
      <vt:lpstr>Correlation between Site Specific and Reference Station</vt:lpstr>
      <vt:lpstr>Example of Correlation</vt:lpstr>
      <vt:lpstr>Example of Correlation</vt:lpstr>
      <vt:lpstr>Estimated Uncertainty from Correlation</vt:lpstr>
      <vt:lpstr>Wake Effects</vt:lpstr>
      <vt:lpstr>Discussion of Wake Effects</vt:lpstr>
      <vt:lpstr>Bias in Estimating Wake Effects</vt:lpstr>
      <vt:lpstr>Wake Effect in Large Wind Farms</vt:lpstr>
      <vt:lpstr>Layout of Wind Farm for Wake Effects</vt:lpstr>
      <vt:lpstr>Modeling of Wake Effects at Turbines</vt:lpstr>
      <vt:lpstr>Estimates of Loss in Output from Wake Effects</vt:lpstr>
      <vt:lpstr>Alternative Model Predictions of Wake Effect</vt:lpstr>
      <vt:lpstr>Wake Effects of Neighboring Wind Farms</vt:lpstr>
      <vt:lpstr>Off-Shore Wind Measurement</vt:lpstr>
      <vt:lpstr>Output Risks for Off-Shore Wind Farms</vt:lpstr>
      <vt:lpstr>Availability of Wind Turbines</vt:lpstr>
      <vt:lpstr>Wind Turbine Availability from Database</vt:lpstr>
      <vt:lpstr>Availability and Age</vt:lpstr>
      <vt:lpstr>Availability</vt:lpstr>
      <vt:lpstr>Reliability Estimates for Alternative Turbines</vt:lpstr>
      <vt:lpstr>Components of Failure Rate Studies</vt:lpstr>
      <vt:lpstr>Icing and Cold Weather</vt:lpstr>
      <vt:lpstr>Power Curve Accuracy</vt:lpstr>
      <vt:lpstr>Effect of Icing on Power Curve</vt:lpstr>
      <vt:lpstr>Actual versus Estimated Power Production</vt:lpstr>
      <vt:lpstr>Optimistic Estimates in Wind Studies</vt:lpstr>
      <vt:lpstr>Factors that Affect Wind Production and Estimates</vt:lpstr>
      <vt:lpstr>Relative Production</vt:lpstr>
      <vt:lpstr>Missing the P90</vt:lpstr>
      <vt:lpstr>S&amp;P Comments on Actual and Projected Wind Speeds</vt:lpstr>
      <vt:lpstr>Actual Versus Predicted Wind</vt:lpstr>
      <vt:lpstr>Actual and Predicted Output</vt:lpstr>
      <vt:lpstr>GH Study of Actual and Predicted </vt:lpstr>
      <vt:lpstr>NextEra Forecasts and Actual</vt:lpstr>
      <vt:lpstr>Example of Actual and Estimated Production in Wind Energy Book</vt:lpstr>
      <vt:lpstr>Biggest Problem Areas According to GH</vt:lpstr>
      <vt:lpstr>Actual Versus Predicted Power Curve</vt:lpstr>
      <vt:lpstr>Errors from Turbine Performance</vt:lpstr>
      <vt:lpstr>Errors in Estimation from Wake Effects</vt:lpstr>
      <vt:lpstr>Errors in Estimation due to Variable Winds</vt:lpstr>
      <vt:lpstr>Solar Resource Analysis</vt:lpstr>
      <vt:lpstr>Degradation in PV system performance</vt:lpstr>
      <vt:lpstr>Exercise of Matching PV Array to Inverter</vt:lpstr>
      <vt:lpstr>PV warranties</vt:lpstr>
      <vt:lpstr>Land Use and Solar Power</vt:lpstr>
      <vt:lpstr>Photovoltaic Efficiencies Have Increased  Dramatically and Future Improvements Are Expected </vt:lpstr>
      <vt:lpstr>Difference Between Technologies – Area, Temperature Coefficient</vt:lpstr>
      <vt:lpstr>Public Service Company of Colorado  Solar Study - 200 MW of PV &amp; 200 MW CSP with 800 MWh Storage</vt:lpstr>
      <vt:lpstr>Spanish PV Study:  Annual Hourly Photovoltaic Output</vt:lpstr>
      <vt:lpstr>Typical Meteorological Year</vt:lpstr>
      <vt:lpstr>Average Annual Daily Solar Radiation</vt:lpstr>
      <vt:lpstr>Solar Radiation in Energy per m2</vt:lpstr>
      <vt:lpstr>Capacity Factor</vt:lpstr>
      <vt:lpstr>Solar Production by Month</vt:lpstr>
      <vt:lpstr>Computation of Solar Energy per m2</vt:lpstr>
      <vt:lpstr>Clearness Index</vt:lpstr>
      <vt:lpstr>Databases for Solar Irradiation</vt:lpstr>
    </vt:vector>
  </TitlesOfParts>
  <Company>Equipe national football de france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Elvis Presley</dc:creator>
  <cp:lastModifiedBy>Usain Bolt</cp:lastModifiedBy>
  <cp:revision>812</cp:revision>
  <dcterms:created xsi:type="dcterms:W3CDTF">2008-04-28T19:36:25Z</dcterms:created>
  <dcterms:modified xsi:type="dcterms:W3CDTF">2013-05-09T20:42:25Z</dcterms:modified>
</cp:coreProperties>
</file>